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7" r:id="rId4"/>
    <p:sldMasterId id="2147483688" r:id="rId5"/>
    <p:sldMasterId id="2147483689" r:id="rId6"/>
    <p:sldMasterId id="214748369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</p:sldIdLst>
  <p:sldSz cy="5143500" cx="9144000"/>
  <p:notesSz cx="6858000" cy="9144000"/>
  <p:embeddedFontLst>
    <p:embeddedFont>
      <p:font typeface="Ubuntu"/>
      <p:regular r:id="rId72"/>
      <p:bold r:id="rId73"/>
      <p:italic r:id="rId74"/>
      <p:boldItalic r:id="rId75"/>
    </p:embeddedFont>
    <p:embeddedFont>
      <p:font typeface="Proxima Nova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ABAA77B-F128-49C8-8C85-1632C86375A2}">
  <a:tblStyle styleId="{4ABAA77B-F128-49C8-8C85-1632C86375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font" Target="fonts/Ubuntu-bold.fntdata"/><Relationship Id="rId72" Type="http://schemas.openxmlformats.org/officeDocument/2006/relationships/font" Target="fonts/Ubuntu-regular.fntdata"/><Relationship Id="rId31" Type="http://schemas.openxmlformats.org/officeDocument/2006/relationships/slide" Target="slides/slide23.xml"/><Relationship Id="rId75" Type="http://schemas.openxmlformats.org/officeDocument/2006/relationships/font" Target="fonts/Ubuntu-boldItalic.fntdata"/><Relationship Id="rId30" Type="http://schemas.openxmlformats.org/officeDocument/2006/relationships/slide" Target="slides/slide22.xml"/><Relationship Id="rId74" Type="http://schemas.openxmlformats.org/officeDocument/2006/relationships/font" Target="fonts/Ubuntu-italic.fntdata"/><Relationship Id="rId33" Type="http://schemas.openxmlformats.org/officeDocument/2006/relationships/slide" Target="slides/slide25.xml"/><Relationship Id="rId77" Type="http://schemas.openxmlformats.org/officeDocument/2006/relationships/font" Target="fonts/ProximaNova-bold.fntdata"/><Relationship Id="rId32" Type="http://schemas.openxmlformats.org/officeDocument/2006/relationships/slide" Target="slides/slide24.xml"/><Relationship Id="rId76" Type="http://schemas.openxmlformats.org/officeDocument/2006/relationships/font" Target="fonts/ProximaNova-regular.fntdata"/><Relationship Id="rId35" Type="http://schemas.openxmlformats.org/officeDocument/2006/relationships/slide" Target="slides/slide27.xml"/><Relationship Id="rId79" Type="http://schemas.openxmlformats.org/officeDocument/2006/relationships/font" Target="fonts/ProximaNova-boldItalic.fntdata"/><Relationship Id="rId34" Type="http://schemas.openxmlformats.org/officeDocument/2006/relationships/slide" Target="slides/slide26.xml"/><Relationship Id="rId78" Type="http://schemas.openxmlformats.org/officeDocument/2006/relationships/font" Target="fonts/ProximaNova-italic.fntdata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50a804783_1_6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750a804783_1_6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e454ed141_0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e454ed141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e454ed141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e454ed141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e454ed141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e454ed141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e454ed141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e454ed141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e454ed141_0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e454ed141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e454ed141_0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de454ed141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e454ed141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e454ed141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de454ed141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de454ed141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e454ed141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de454ed141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e454ed141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e454ed141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e454ed141_0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e454ed141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e454ed141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e454ed141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e454ed141_0_1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de454ed141_0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de454ed141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de454ed141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e454ed141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de454ed141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de454ed141_0_1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de454ed141_0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de454ed141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de454ed141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de454ed141_0_1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de454ed141_0_1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de454ed141_0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de454ed141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de454ed141_0_1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de454ed141_0_1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de454ed141_0_1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de454ed141_0_1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e454ed141_0_10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e454ed141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de454ed141_0_1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de454ed141_0_1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de454ed141_0_1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de454ed141_0_1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de454ed141_0_1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de454ed141_0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de454ed141_0_1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de454ed141_0_1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e454ed141_0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de454ed141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de454ed141_0_1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de454ed141_0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de454ed141_0_1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de454ed141_0_1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de454ed141_0_1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de454ed141_0_1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de454ed141_0_1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de454ed141_0_1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de454ed141_0_1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de454ed141_0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e454ed141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e454ed141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de454ed141_0_1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de454ed141_0_1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de454ed141_0_1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de454ed141_0_1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de454ed141_0_1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de454ed141_0_1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de454ed141_0_1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de454ed141_0_1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e454ed141_0_1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e454ed141_0_1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de454ed141_0_1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de454ed141_0_1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de454ed141_0_1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de454ed141_0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de454ed141_0_1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de454ed141_0_1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de454ed141_0_1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de454ed141_0_1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de454ed141_0_1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de454ed141_0_1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e454ed141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e454ed141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de454ed141_0_1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de454ed141_0_1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de454ed141_0_1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de454ed141_0_1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de454ed141_0_1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de454ed141_0_1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de454ed141_0_1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de454ed141_0_1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de454ed141_0_1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de454ed141_0_1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de454ed141_0_1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de454ed141_0_1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de454ed141_0_1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de454ed141_0_1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de454ed141_0_1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de454ed141_0_1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de454ed141_0_1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de454ed141_0_1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de454ed141_0_1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de454ed141_0_1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e454ed141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e454ed141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de454ed141_0_1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de454ed141_0_1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e454ed141_0_1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e454ed141_0_1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de454ed141_0_1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de454ed141_0_1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de454ed141_0_1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de454ed141_0_1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e454ed141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e454ed141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e454ed141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e454ed141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e454ed141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e454ed141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50.png"/><Relationship Id="rId4" Type="http://schemas.openxmlformats.org/officeDocument/2006/relationships/hyperlink" Target="https://www.insight-centre.org/users/eva-mohedano" TargetMode="External"/><Relationship Id="rId5" Type="http://schemas.openxmlformats.org/officeDocument/2006/relationships/hyperlink" Target="https://www.insight-centre.org/" TargetMode="External"/><Relationship Id="rId6" Type="http://schemas.openxmlformats.org/officeDocument/2006/relationships/hyperlink" Target="http://dcu.ie/" TargetMode="External"/><Relationship Id="rId7" Type="http://schemas.openxmlformats.org/officeDocument/2006/relationships/image" Target="../media/image3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" name="Google Shape;66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ctrTitle"/>
          </p:nvPr>
        </p:nvSpPr>
        <p:spPr>
          <a:xfrm>
            <a:off x="4121700" y="1690575"/>
            <a:ext cx="47106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3000"/>
              <a:buFont typeface="Ubuntu"/>
              <a:buNone/>
              <a:defRPr b="1" sz="30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4121700" y="897975"/>
            <a:ext cx="471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6449" y="63088"/>
            <a:ext cx="866775" cy="9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1"/>
          <p:cNvSpPr/>
          <p:nvPr/>
        </p:nvSpPr>
        <p:spPr>
          <a:xfrm>
            <a:off x="7428025" y="63125"/>
            <a:ext cx="1639800" cy="906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76200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#DLUPC</a:t>
            </a:r>
            <a:endParaRPr sz="24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" name="Google Shape;10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2" name="Google Shape;112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3" name="Google Shape;113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0" name="Google Shape;120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ght DL_eva" type="title">
  <p:cSld name="TITLE">
    <p:bg>
      <p:bgPr>
        <a:solidFill>
          <a:srgbClr val="ECF0F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/>
          <p:nvPr/>
        </p:nvSpPr>
        <p:spPr>
          <a:xfrm>
            <a:off x="-19425" y="0"/>
            <a:ext cx="2672400" cy="516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ctrTitle"/>
          </p:nvPr>
        </p:nvSpPr>
        <p:spPr>
          <a:xfrm>
            <a:off x="3005250" y="1593650"/>
            <a:ext cx="57501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3024685" y="485737"/>
            <a:ext cx="5467200" cy="11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cu-logo.png" id="133" name="Google Shape;13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312" y="4161328"/>
            <a:ext cx="984925" cy="6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3"/>
          <p:cNvPicPr preferRelativeResize="0"/>
          <p:nvPr/>
        </p:nvPicPr>
        <p:blipFill rotWithShape="1">
          <a:blip r:embed="rId3">
            <a:alphaModFix/>
          </a:blip>
          <a:srcRect b="14624" l="0" r="27901" t="0"/>
          <a:stretch/>
        </p:blipFill>
        <p:spPr>
          <a:xfrm>
            <a:off x="533920" y="249718"/>
            <a:ext cx="1905227" cy="115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3"/>
          <p:cNvSpPr txBox="1"/>
          <p:nvPr/>
        </p:nvSpPr>
        <p:spPr>
          <a:xfrm>
            <a:off x="272071" y="1675956"/>
            <a:ext cx="21282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DEEP LEARNING WORKSHOP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Dublin City University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21-22 May 2018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6" name="Google Shape;136;p33"/>
          <p:cNvGrpSpPr/>
          <p:nvPr/>
        </p:nvGrpSpPr>
        <p:grpSpPr>
          <a:xfrm>
            <a:off x="4497741" y="3527597"/>
            <a:ext cx="2716200" cy="1529223"/>
            <a:chOff x="3902638" y="1807134"/>
            <a:chExt cx="2716200" cy="1529223"/>
          </a:xfrm>
        </p:grpSpPr>
        <p:sp>
          <p:nvSpPr>
            <p:cNvPr id="137" name="Google Shape;137;p33"/>
            <p:cNvSpPr txBox="1"/>
            <p:nvPr/>
          </p:nvSpPr>
          <p:spPr>
            <a:xfrm>
              <a:off x="3902638" y="1807134"/>
              <a:ext cx="2716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Eva Mohedano</a:t>
              </a:r>
              <a:endParaRPr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Ubuntu"/>
                  <a:ea typeface="Ubuntu"/>
                  <a:cs typeface="Ubuntu"/>
                  <a:sym typeface="Ubuntu"/>
                  <a:hlinkClick r:id="rId4"/>
                </a:rPr>
                <a:t>eva.mohedano@insight-centre.org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38" name="Google Shape;138;p33"/>
            <p:cNvSpPr txBox="1"/>
            <p:nvPr/>
          </p:nvSpPr>
          <p:spPr>
            <a:xfrm>
              <a:off x="3902638" y="2480757"/>
              <a:ext cx="2716200" cy="8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Postdoctoral Researcher</a:t>
              </a:r>
              <a:endPara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Insight Centre for Data Analytics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Dublin City University</a:t>
              </a:r>
              <a:endParaRPr sz="900">
                <a:solidFill>
                  <a:srgbClr val="78909C"/>
                </a:solidFill>
              </a:endParaRPr>
            </a:p>
          </p:txBody>
        </p:sp>
      </p:grpSp>
      <p:pic>
        <p:nvPicPr>
          <p:cNvPr id="139" name="Google Shape;139;p33"/>
          <p:cNvPicPr preferRelativeResize="0"/>
          <p:nvPr/>
        </p:nvPicPr>
        <p:blipFill rotWithShape="1">
          <a:blip r:embed="rId7">
            <a:alphaModFix/>
          </a:blip>
          <a:srcRect b="0" l="3735" r="0" t="0"/>
          <a:stretch/>
        </p:blipFill>
        <p:spPr>
          <a:xfrm>
            <a:off x="3117675" y="3075800"/>
            <a:ext cx="1271250" cy="17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ECF0F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" name="Google Shape;14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" name="Google Shape;150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7" name="Google Shape;157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1" name="Google Shape;16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5" name="Google Shape;165;p4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6" name="Google Shape;166;p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70" name="Google Shape;17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3" name="Google Shape;173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" name="Google Shape;17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ctrTitle"/>
          </p:nvPr>
        </p:nvSpPr>
        <p:spPr>
          <a:xfrm>
            <a:off x="4121700" y="1690575"/>
            <a:ext cx="47106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3000"/>
              <a:buFont typeface="Ubuntu"/>
              <a:buNone/>
              <a:defRPr b="1" sz="30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4121700" y="897975"/>
            <a:ext cx="471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6449" y="63088"/>
            <a:ext cx="866775" cy="9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/>
          <p:nvPr/>
        </p:nvSpPr>
        <p:spPr>
          <a:xfrm>
            <a:off x="7428025" y="63125"/>
            <a:ext cx="1639800" cy="906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76200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#DLUPC</a:t>
            </a:r>
            <a:endParaRPr sz="24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Char char="●"/>
              <a:defRPr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Char char="○"/>
              <a:defRPr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Char char="■"/>
              <a:defRPr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●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○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■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●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○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■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95300" y="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●"/>
              <a:defRPr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7" name="Google Shape;12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gif"/><Relationship Id="rId4" Type="http://schemas.openxmlformats.org/officeDocument/2006/relationships/image" Target="../media/image21.gif"/><Relationship Id="rId5" Type="http://schemas.openxmlformats.org/officeDocument/2006/relationships/hyperlink" Target="https://commons.wikimedia.org/wiki/User:Tino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imatge.upc.edu/web/people/miriam-bellver" TargetMode="External"/><Relationship Id="rId4" Type="http://schemas.openxmlformats.org/officeDocument/2006/relationships/image" Target="../media/image5.png"/><Relationship Id="rId11" Type="http://schemas.openxmlformats.org/officeDocument/2006/relationships/hyperlink" Target="https://atenea.upc.edu/course/view.php?id=64545" TargetMode="External"/><Relationship Id="rId10" Type="http://schemas.openxmlformats.org/officeDocument/2006/relationships/image" Target="../media/image6.jpg"/><Relationship Id="rId12" Type="http://schemas.openxmlformats.org/officeDocument/2006/relationships/image" Target="../media/image10.png"/><Relationship Id="rId9" Type="http://schemas.openxmlformats.org/officeDocument/2006/relationships/image" Target="../media/image3.jpg"/><Relationship Id="rId5" Type="http://schemas.openxmlformats.org/officeDocument/2006/relationships/image" Target="../media/image12.png"/><Relationship Id="rId6" Type="http://schemas.openxmlformats.org/officeDocument/2006/relationships/hyperlink" Target="http://www.eeng.dcu.ie/~mcguinne/" TargetMode="External"/><Relationship Id="rId7" Type="http://schemas.openxmlformats.org/officeDocument/2006/relationships/hyperlink" Target="https://www.insight-centre.org/" TargetMode="External"/><Relationship Id="rId8" Type="http://schemas.openxmlformats.org/officeDocument/2006/relationships/hyperlink" Target="http://dcu.ie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telecombcn-dl.github.io/2018-dlai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telecombcn-dl.github.io/2018-dlai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telecombcn-dl.github.io/2018-dlai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telecombcn-dl.github.io/2018-dlai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hyperlink" Target="https://developer.apple.com/library/archive/documentation/Performance/Conceptual/vImage/ConvolutionOperations/ConvolutionOperations.html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arxiv.org/abs/1603.07285" TargetMode="External"/><Relationship Id="rId4" Type="http://schemas.openxmlformats.org/officeDocument/2006/relationships/hyperlink" Target="https://github.com/vdumoulin/conv_arithmetic" TargetMode="External"/><Relationship Id="rId5" Type="http://schemas.openxmlformats.org/officeDocument/2006/relationships/image" Target="../media/image27.gif"/><Relationship Id="rId6" Type="http://schemas.openxmlformats.org/officeDocument/2006/relationships/image" Target="../media/image24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arxiv.org/abs/1603.07285" TargetMode="External"/><Relationship Id="rId4" Type="http://schemas.openxmlformats.org/officeDocument/2006/relationships/hyperlink" Target="https://github.com/vdumoulin/conv_arithmetic" TargetMode="External"/><Relationship Id="rId5" Type="http://schemas.openxmlformats.org/officeDocument/2006/relationships/image" Target="../media/image29.gif"/><Relationship Id="rId6" Type="http://schemas.openxmlformats.org/officeDocument/2006/relationships/image" Target="../media/image27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arxiv.org/abs/1603.07285" TargetMode="External"/><Relationship Id="rId4" Type="http://schemas.openxmlformats.org/officeDocument/2006/relationships/hyperlink" Target="https://github.com/vdumoulin/conv_arithmetic" TargetMode="External"/><Relationship Id="rId5" Type="http://schemas.openxmlformats.org/officeDocument/2006/relationships/image" Target="../media/image27.gif"/><Relationship Id="rId6" Type="http://schemas.openxmlformats.org/officeDocument/2006/relationships/image" Target="../media/image30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gif"/><Relationship Id="rId4" Type="http://schemas.openxmlformats.org/officeDocument/2006/relationships/hyperlink" Target="http://deeplearning.stanford.edu/tutorial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cs.nyu.edu/~fergus/tutorials/deep_learning_cvpr12/" TargetMode="External"/><Relationship Id="rId4" Type="http://schemas.openxmlformats.org/officeDocument/2006/relationships/image" Target="../media/image42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openaccess.thecvf.com/content_cvpr_2017/html/Chollet_Xception_Deep_Learning_CVPR_2017_paper.html" TargetMode="External"/><Relationship Id="rId4" Type="http://schemas.openxmlformats.org/officeDocument/2006/relationships/image" Target="../media/image31.png"/><Relationship Id="rId5" Type="http://schemas.openxmlformats.org/officeDocument/2006/relationships/hyperlink" Target="https://towardsdatascience.com/review-xception-with-depthwise-separable-convolution-better-than-inception-v3-image-dc967dd42568" TargetMode="External"/><Relationship Id="rId6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hyperlink" Target="http://ufldl.stanford.edu/tutorial/supervised/MultiLayerNeuralNetworks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vlg.cs.dartmouth.edu/c3d/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openaccess.thecvf.com/content_cvpr_2017/html/Carreira_Quo_Vadis_Action_CVPR_2017_paper.html" TargetMode="External"/><Relationship Id="rId4" Type="http://schemas.openxmlformats.org/officeDocument/2006/relationships/hyperlink" Target="https://github.com/deepmind/kinetics-i3d" TargetMode="External"/><Relationship Id="rId5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openaccess.thecvf.com/content_cvpr_2018/html/Tran_A_Closer_Look_CVPR_2018_paper.html" TargetMode="External"/><Relationship Id="rId4" Type="http://schemas.openxmlformats.org/officeDocument/2006/relationships/hyperlink" Target="https://github.com/facebookresearch/R2Plus1D" TargetMode="External"/><Relationship Id="rId5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www.udacity.com/course/intro-to-tensorflow-for-deep-learning--ud187" TargetMode="External"/><Relationship Id="rId4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hyperlink" Target="http://ufldl.stanford.edu/tutorial/supervised/MultiLayerNeuralNetworks/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/>
          <p:nvPr/>
        </p:nvSpPr>
        <p:spPr>
          <a:xfrm>
            <a:off x="-15875" y="1438275"/>
            <a:ext cx="9159900" cy="2121600"/>
          </a:xfrm>
          <a:prstGeom prst="rect">
            <a:avLst/>
          </a:prstGeom>
          <a:solidFill>
            <a:srgbClr val="00B4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533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Lecture 3a</a:t>
            </a:r>
            <a:endParaRPr b="1">
              <a:solidFill>
                <a:srgbClr val="FFFFFF"/>
              </a:solidFill>
            </a:endParaRPr>
          </a:p>
          <a:p>
            <a:pPr indent="0" lvl="0" marL="533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500">
                <a:solidFill>
                  <a:srgbClr val="FFFFFF"/>
                </a:solidFill>
              </a:rPr>
              <a:t>Convolutional Layers</a:t>
            </a:r>
            <a:endParaRPr b="1" sz="3500">
              <a:solidFill>
                <a:srgbClr val="FFFFFF"/>
              </a:solidFill>
            </a:endParaRPr>
          </a:p>
        </p:txBody>
      </p:sp>
      <p:sp>
        <p:nvSpPr>
          <p:cNvPr id="182" name="Google Shape;182;p44"/>
          <p:cNvSpPr txBox="1"/>
          <p:nvPr/>
        </p:nvSpPr>
        <p:spPr>
          <a:xfrm>
            <a:off x="546100" y="3205500"/>
            <a:ext cx="6177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Master in Big Data Solutions 20</a:t>
            </a:r>
            <a:r>
              <a:rPr b="1" lang="en">
                <a:solidFill>
                  <a:schemeClr val="lt1"/>
                </a:solidFill>
              </a:rPr>
              <a:t>20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-20</a:t>
            </a:r>
            <a:r>
              <a:rPr b="1" lang="en">
                <a:solidFill>
                  <a:schemeClr val="lt1"/>
                </a:solidFill>
              </a:rPr>
              <a:t>21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Artificial Intelligence</a:t>
            </a:r>
            <a:endParaRPr/>
          </a:p>
        </p:txBody>
      </p:sp>
      <p:pic>
        <p:nvPicPr>
          <p:cNvPr descr="Logo-BTS.jpg" id="183" name="Google Shape;18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77403"/>
            <a:ext cx="1650206" cy="365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6767" y="2049660"/>
            <a:ext cx="898922" cy="89892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4"/>
          <p:cNvSpPr txBox="1"/>
          <p:nvPr/>
        </p:nvSpPr>
        <p:spPr>
          <a:xfrm>
            <a:off x="2476864" y="3960410"/>
            <a:ext cx="1690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Xavier Giró</a:t>
            </a:r>
            <a:endParaRPr i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xavier.giro@bts.tech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100" y="3559863"/>
            <a:ext cx="1543500" cy="15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/>
          <p:nvPr>
            <p:ph idx="1" type="body"/>
          </p:nvPr>
        </p:nvSpPr>
        <p:spPr>
          <a:xfrm>
            <a:off x="235500" y="771475"/>
            <a:ext cx="8520600" cy="15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What’s going on?</a:t>
            </a:r>
            <a:endParaRPr sz="1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</a:pPr>
            <a:r>
              <a:rPr lang="en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Fully connected layers assume no spatial neighbourhood relationships</a:t>
            </a:r>
            <a:endParaRPr sz="1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</a:pPr>
            <a:r>
              <a:rPr lang="en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Maybe we can do better if we somehow embed these structural relationships into the algorithm… </a:t>
            </a:r>
            <a:endParaRPr sz="1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8" name="Google Shape;27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53"/>
          <p:cNvSpPr txBox="1"/>
          <p:nvPr>
            <p:ph type="title"/>
          </p:nvPr>
        </p:nvSpPr>
        <p:spPr>
          <a:xfrm>
            <a:off x="167100" y="155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MLPs</a:t>
            </a:r>
            <a:endParaRPr/>
          </a:p>
        </p:txBody>
      </p:sp>
      <p:pic>
        <p:nvPicPr>
          <p:cNvPr id="280" name="Google Shape;2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75" y="2245400"/>
            <a:ext cx="3467122" cy="26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376" y="2358750"/>
            <a:ext cx="3315976" cy="24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3"/>
          <p:cNvSpPr/>
          <p:nvPr/>
        </p:nvSpPr>
        <p:spPr>
          <a:xfrm>
            <a:off x="3869100" y="3051875"/>
            <a:ext cx="1239600" cy="89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6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Permute</a:t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825" y="1318738"/>
            <a:ext cx="3267849" cy="28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6876" y="4492675"/>
            <a:ext cx="397000" cy="39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54"/>
          <p:cNvCxnSpPr/>
          <p:nvPr/>
        </p:nvCxnSpPr>
        <p:spPr>
          <a:xfrm rot="10800000">
            <a:off x="5419575" y="4055250"/>
            <a:ext cx="984900" cy="447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54"/>
          <p:cNvCxnSpPr/>
          <p:nvPr/>
        </p:nvCxnSpPr>
        <p:spPr>
          <a:xfrm rot="10800000">
            <a:off x="5664675" y="4009525"/>
            <a:ext cx="756000" cy="491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54"/>
          <p:cNvCxnSpPr/>
          <p:nvPr/>
        </p:nvCxnSpPr>
        <p:spPr>
          <a:xfrm rot="10800000">
            <a:off x="5883850" y="4026825"/>
            <a:ext cx="551400" cy="474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54"/>
          <p:cNvSpPr txBox="1"/>
          <p:nvPr/>
        </p:nvSpPr>
        <p:spPr>
          <a:xfrm>
            <a:off x="6721550" y="4560650"/>
            <a:ext cx="3969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28</a:t>
            </a:r>
            <a:endParaRPr sz="600"/>
          </a:p>
        </p:txBody>
      </p:sp>
      <p:sp>
        <p:nvSpPr>
          <p:cNvPr id="294" name="Google Shape;294;p54"/>
          <p:cNvSpPr txBox="1"/>
          <p:nvPr/>
        </p:nvSpPr>
        <p:spPr>
          <a:xfrm>
            <a:off x="6471325" y="4797900"/>
            <a:ext cx="3969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28</a:t>
            </a:r>
            <a:endParaRPr sz="600"/>
          </a:p>
        </p:txBody>
      </p:sp>
      <p:graphicFrame>
        <p:nvGraphicFramePr>
          <p:cNvPr id="295" name="Google Shape;295;p54"/>
          <p:cNvGraphicFramePr/>
          <p:nvPr/>
        </p:nvGraphicFramePr>
        <p:xfrm>
          <a:off x="413500" y="162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795225"/>
                <a:gridCol w="1269850"/>
                <a:gridCol w="919925"/>
                <a:gridCol w="977200"/>
              </a:tblGrid>
              <a:tr h="50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3F3F3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Layer</a:t>
                      </a:r>
                      <a:endParaRPr sz="1600">
                        <a:solidFill>
                          <a:srgbClr val="F3F3F3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3F3F3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#Weights</a:t>
                      </a:r>
                      <a:endParaRPr sz="1600">
                        <a:solidFill>
                          <a:srgbClr val="F3F3F3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3F3F3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#Biases</a:t>
                      </a:r>
                      <a:endParaRPr sz="1600">
                        <a:solidFill>
                          <a:srgbClr val="F3F3F3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3F3F3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Total</a:t>
                      </a:r>
                      <a:endParaRPr sz="1600">
                        <a:solidFill>
                          <a:srgbClr val="F3F3F3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50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</a:t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784 x 512</a:t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512</a:t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401,920</a:t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50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</a:t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512 x 512</a:t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512</a:t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262,656</a:t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50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</a:t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512 x 10</a:t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10</a:t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5,130</a:t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50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669,706</a:t>
                      </a:r>
                      <a:endParaRPr b="1"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296" name="Google Shape;296;p54"/>
          <p:cNvSpPr txBox="1"/>
          <p:nvPr>
            <p:ph type="title"/>
          </p:nvPr>
        </p:nvSpPr>
        <p:spPr>
          <a:xfrm>
            <a:off x="167100" y="155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MLPs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399" y="2043351"/>
            <a:ext cx="3937000" cy="26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55"/>
          <p:cNvSpPr txBox="1"/>
          <p:nvPr>
            <p:ph type="title"/>
          </p:nvPr>
        </p:nvSpPr>
        <p:spPr>
          <a:xfrm>
            <a:off x="167100" y="155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MLPs</a:t>
            </a:r>
            <a:endParaRPr/>
          </a:p>
        </p:txBody>
      </p:sp>
      <p:sp>
        <p:nvSpPr>
          <p:cNvPr id="304" name="Google Shape;304;p55"/>
          <p:cNvSpPr txBox="1"/>
          <p:nvPr/>
        </p:nvSpPr>
        <p:spPr>
          <a:xfrm>
            <a:off x="311700" y="896650"/>
            <a:ext cx="8520600" cy="792600"/>
          </a:xfrm>
          <a:prstGeom prst="rect">
            <a:avLst/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What challenge do you foresee if instead of classifying 28x28 images with an MLP, we try to classify full resolution RGB (3 channels) images ?</a:t>
            </a:r>
            <a:endParaRPr>
              <a:solidFill>
                <a:srgbClr val="FF66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5" name="Google Shape;30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9101" y="3031325"/>
            <a:ext cx="397000" cy="3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5"/>
          <p:cNvSpPr txBox="1"/>
          <p:nvPr/>
        </p:nvSpPr>
        <p:spPr>
          <a:xfrm>
            <a:off x="2055350" y="3429925"/>
            <a:ext cx="3969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28</a:t>
            </a:r>
            <a:endParaRPr sz="600"/>
          </a:p>
        </p:txBody>
      </p:sp>
      <p:sp>
        <p:nvSpPr>
          <p:cNvPr id="307" name="Google Shape;307;p55"/>
          <p:cNvSpPr txBox="1"/>
          <p:nvPr/>
        </p:nvSpPr>
        <p:spPr>
          <a:xfrm>
            <a:off x="2321350" y="3077775"/>
            <a:ext cx="3969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28</a:t>
            </a:r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6"/>
          <p:cNvSpPr txBox="1"/>
          <p:nvPr/>
        </p:nvSpPr>
        <p:spPr>
          <a:xfrm>
            <a:off x="413725" y="3943325"/>
            <a:ext cx="80586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In this case learning features on the entire input is </a:t>
            </a:r>
            <a:r>
              <a:rPr lang="en" sz="18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computationally very expensive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. MLP networks are very slow when training them, and also when doing inference in these cases.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3" name="Google Shape;3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513" y="1857363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56"/>
          <p:cNvSpPr txBox="1"/>
          <p:nvPr>
            <p:ph type="title"/>
          </p:nvPr>
        </p:nvSpPr>
        <p:spPr>
          <a:xfrm>
            <a:off x="167100" y="155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MLPs</a:t>
            </a:r>
            <a:endParaRPr/>
          </a:p>
        </p:txBody>
      </p:sp>
      <p:sp>
        <p:nvSpPr>
          <p:cNvPr id="316" name="Google Shape;316;p56"/>
          <p:cNvSpPr txBox="1"/>
          <p:nvPr/>
        </p:nvSpPr>
        <p:spPr>
          <a:xfrm>
            <a:off x="311700" y="896650"/>
            <a:ext cx="8520600" cy="792600"/>
          </a:xfrm>
          <a:prstGeom prst="rect">
            <a:avLst/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What challenge do you foresee if instead of classifying 28x28 images with an MLP, we try to classify full resolution RGB (3 channels) images ?</a:t>
            </a:r>
            <a:endParaRPr>
              <a:solidFill>
                <a:srgbClr val="FF66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22" name="Google Shape;32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Limitations of Multi-Layer Perceptrons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AutoNum type="arabicPeriod"/>
            </a:pPr>
            <a:r>
              <a:rPr b="1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Convolutional Layers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</a:pPr>
            <a:r>
              <a:rPr b="1" lang="en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1D convolutions</a:t>
            </a:r>
            <a:endParaRPr b="1"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</a:pPr>
            <a:r>
              <a:rPr lang="en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2D convolutions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</a:pPr>
            <a:r>
              <a:rPr lang="en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3D convolutions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Properties of the Convolutions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8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convolution</a:t>
            </a:r>
            <a:endParaRPr/>
          </a:p>
        </p:txBody>
      </p:sp>
      <p:sp>
        <p:nvSpPr>
          <p:cNvPr id="329" name="Google Shape;32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050" y="922304"/>
            <a:ext cx="6066875" cy="1750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325" y="2946475"/>
            <a:ext cx="6066875" cy="190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8"/>
          <p:cNvSpPr txBox="1"/>
          <p:nvPr/>
        </p:nvSpPr>
        <p:spPr>
          <a:xfrm>
            <a:off x="91025" y="4779350"/>
            <a:ext cx="32319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Figures: </a:t>
            </a:r>
            <a:r>
              <a:rPr lang="en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Tinos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(Wikimedia)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9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convolution</a:t>
            </a:r>
            <a:endParaRPr/>
          </a:p>
        </p:txBody>
      </p:sp>
      <p:graphicFrame>
        <p:nvGraphicFramePr>
          <p:cNvPr id="338" name="Google Shape;338;p59"/>
          <p:cNvGraphicFramePr/>
          <p:nvPr/>
        </p:nvGraphicFramePr>
        <p:xfrm>
          <a:off x="1996050" y="20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9" name="Google Shape;339;p59"/>
          <p:cNvGraphicFramePr/>
          <p:nvPr/>
        </p:nvGraphicFramePr>
        <p:xfrm>
          <a:off x="2377050" y="278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340" name="Google Shape;340;p59"/>
          <p:cNvSpPr txBox="1"/>
          <p:nvPr/>
        </p:nvSpPr>
        <p:spPr>
          <a:xfrm>
            <a:off x="311650" y="2011425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Input signal x[m]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1" name="Google Shape;341;p59"/>
          <p:cNvSpPr txBox="1"/>
          <p:nvPr/>
        </p:nvSpPr>
        <p:spPr>
          <a:xfrm>
            <a:off x="311700" y="2658900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Kernel/filter h[n-m]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2" name="Google Shape;342;p59"/>
          <p:cNvSpPr txBox="1"/>
          <p:nvPr/>
        </p:nvSpPr>
        <p:spPr>
          <a:xfrm>
            <a:off x="2415375" y="2451775"/>
            <a:ext cx="11487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dot product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343" name="Google Shape;343;p59"/>
          <p:cNvGraphicFramePr/>
          <p:nvPr/>
        </p:nvGraphicFramePr>
        <p:xfrm>
          <a:off x="2378900" y="350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4" name="Google Shape;344;p59"/>
          <p:cNvSpPr txBox="1"/>
          <p:nvPr/>
        </p:nvSpPr>
        <p:spPr>
          <a:xfrm>
            <a:off x="2365875" y="3175050"/>
            <a:ext cx="408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=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345" name="Google Shape;345;p59"/>
          <p:cNvGraphicFramePr/>
          <p:nvPr/>
        </p:nvGraphicFramePr>
        <p:xfrm>
          <a:off x="1996050" y="165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6" name="Google Shape;34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" name="Google Shape;3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288" y="820075"/>
            <a:ext cx="4480675" cy="72899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8" name="Google Shape;348;p59"/>
          <p:cNvSpPr txBox="1"/>
          <p:nvPr/>
        </p:nvSpPr>
        <p:spPr>
          <a:xfrm>
            <a:off x="467550" y="3382575"/>
            <a:ext cx="1354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Output signal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y[n]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0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convolution</a:t>
            </a:r>
            <a:endParaRPr/>
          </a:p>
        </p:txBody>
      </p:sp>
      <p:graphicFrame>
        <p:nvGraphicFramePr>
          <p:cNvPr id="354" name="Google Shape;354;p60"/>
          <p:cNvGraphicFramePr/>
          <p:nvPr/>
        </p:nvGraphicFramePr>
        <p:xfrm>
          <a:off x="1996050" y="20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55" name="Google Shape;355;p60"/>
          <p:cNvGraphicFramePr/>
          <p:nvPr/>
        </p:nvGraphicFramePr>
        <p:xfrm>
          <a:off x="2758050" y="278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356" name="Google Shape;356;p60"/>
          <p:cNvSpPr txBox="1"/>
          <p:nvPr/>
        </p:nvSpPr>
        <p:spPr>
          <a:xfrm>
            <a:off x="311650" y="2011425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Input signal x[m]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7" name="Google Shape;357;p60"/>
          <p:cNvSpPr txBox="1"/>
          <p:nvPr/>
        </p:nvSpPr>
        <p:spPr>
          <a:xfrm>
            <a:off x="311700" y="2658900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Kernel/filter h[n-m]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8" name="Google Shape;358;p60"/>
          <p:cNvSpPr txBox="1"/>
          <p:nvPr/>
        </p:nvSpPr>
        <p:spPr>
          <a:xfrm>
            <a:off x="2796375" y="2451775"/>
            <a:ext cx="11487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dot product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359" name="Google Shape;359;p60"/>
          <p:cNvGraphicFramePr/>
          <p:nvPr/>
        </p:nvGraphicFramePr>
        <p:xfrm>
          <a:off x="2378900" y="350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0" name="Google Shape;360;p60"/>
          <p:cNvSpPr txBox="1"/>
          <p:nvPr/>
        </p:nvSpPr>
        <p:spPr>
          <a:xfrm>
            <a:off x="2365875" y="3175050"/>
            <a:ext cx="408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=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361" name="Google Shape;361;p60"/>
          <p:cNvGraphicFramePr/>
          <p:nvPr/>
        </p:nvGraphicFramePr>
        <p:xfrm>
          <a:off x="1996050" y="165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2" name="Google Shape;36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3" name="Google Shape;3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288" y="820075"/>
            <a:ext cx="4480675" cy="72899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4" name="Google Shape;364;p60"/>
          <p:cNvSpPr txBox="1"/>
          <p:nvPr/>
        </p:nvSpPr>
        <p:spPr>
          <a:xfrm>
            <a:off x="467550" y="3382575"/>
            <a:ext cx="1354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Output signal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y[n]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1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convolution</a:t>
            </a:r>
            <a:endParaRPr/>
          </a:p>
        </p:txBody>
      </p:sp>
      <p:graphicFrame>
        <p:nvGraphicFramePr>
          <p:cNvPr id="370" name="Google Shape;370;p61"/>
          <p:cNvGraphicFramePr/>
          <p:nvPr/>
        </p:nvGraphicFramePr>
        <p:xfrm>
          <a:off x="1996050" y="20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71" name="Google Shape;371;p61"/>
          <p:cNvGraphicFramePr/>
          <p:nvPr/>
        </p:nvGraphicFramePr>
        <p:xfrm>
          <a:off x="3139050" y="278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372" name="Google Shape;372;p61"/>
          <p:cNvSpPr txBox="1"/>
          <p:nvPr/>
        </p:nvSpPr>
        <p:spPr>
          <a:xfrm>
            <a:off x="311650" y="2011425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Input signal x[m]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3" name="Google Shape;373;p61"/>
          <p:cNvSpPr txBox="1"/>
          <p:nvPr/>
        </p:nvSpPr>
        <p:spPr>
          <a:xfrm>
            <a:off x="311700" y="2658900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Kernel/filter h[n-m]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4" name="Google Shape;374;p61"/>
          <p:cNvSpPr txBox="1"/>
          <p:nvPr/>
        </p:nvSpPr>
        <p:spPr>
          <a:xfrm>
            <a:off x="3177375" y="2451775"/>
            <a:ext cx="11487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dot product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375" name="Google Shape;375;p61"/>
          <p:cNvGraphicFramePr/>
          <p:nvPr/>
        </p:nvGraphicFramePr>
        <p:xfrm>
          <a:off x="2378900" y="350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6" name="Google Shape;376;p61"/>
          <p:cNvSpPr txBox="1"/>
          <p:nvPr/>
        </p:nvSpPr>
        <p:spPr>
          <a:xfrm>
            <a:off x="2365875" y="3175050"/>
            <a:ext cx="408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=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377" name="Google Shape;377;p61"/>
          <p:cNvGraphicFramePr/>
          <p:nvPr/>
        </p:nvGraphicFramePr>
        <p:xfrm>
          <a:off x="1996050" y="165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8" name="Google Shape;37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9" name="Google Shape;3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288" y="820075"/>
            <a:ext cx="4480675" cy="72899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0" name="Google Shape;380;p61"/>
          <p:cNvSpPr txBox="1"/>
          <p:nvPr/>
        </p:nvSpPr>
        <p:spPr>
          <a:xfrm>
            <a:off x="467550" y="3382575"/>
            <a:ext cx="1354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Output signal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y[n]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convolution</a:t>
            </a:r>
            <a:endParaRPr/>
          </a:p>
        </p:txBody>
      </p:sp>
      <p:graphicFrame>
        <p:nvGraphicFramePr>
          <p:cNvPr id="386" name="Google Shape;386;p62"/>
          <p:cNvGraphicFramePr/>
          <p:nvPr/>
        </p:nvGraphicFramePr>
        <p:xfrm>
          <a:off x="1996050" y="20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87" name="Google Shape;387;p62"/>
          <p:cNvGraphicFramePr/>
          <p:nvPr/>
        </p:nvGraphicFramePr>
        <p:xfrm>
          <a:off x="3520050" y="278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388" name="Google Shape;388;p62"/>
          <p:cNvSpPr txBox="1"/>
          <p:nvPr/>
        </p:nvSpPr>
        <p:spPr>
          <a:xfrm>
            <a:off x="311650" y="2011425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Input signal x[m]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9" name="Google Shape;389;p62"/>
          <p:cNvSpPr txBox="1"/>
          <p:nvPr/>
        </p:nvSpPr>
        <p:spPr>
          <a:xfrm>
            <a:off x="311700" y="2658900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Kernel/filter h[n-m]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0" name="Google Shape;390;p62"/>
          <p:cNvSpPr txBox="1"/>
          <p:nvPr/>
        </p:nvSpPr>
        <p:spPr>
          <a:xfrm>
            <a:off x="3558375" y="2451775"/>
            <a:ext cx="11487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dot product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391" name="Google Shape;391;p62"/>
          <p:cNvGraphicFramePr/>
          <p:nvPr/>
        </p:nvGraphicFramePr>
        <p:xfrm>
          <a:off x="2378900" y="350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2" name="Google Shape;392;p62"/>
          <p:cNvSpPr txBox="1"/>
          <p:nvPr/>
        </p:nvSpPr>
        <p:spPr>
          <a:xfrm>
            <a:off x="2365875" y="3175050"/>
            <a:ext cx="408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=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393" name="Google Shape;393;p62"/>
          <p:cNvGraphicFramePr/>
          <p:nvPr/>
        </p:nvGraphicFramePr>
        <p:xfrm>
          <a:off x="1996050" y="165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4" name="Google Shape;39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" name="Google Shape;39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288" y="820075"/>
            <a:ext cx="4480675" cy="72899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6" name="Google Shape;396;p62"/>
          <p:cNvSpPr txBox="1"/>
          <p:nvPr/>
        </p:nvSpPr>
        <p:spPr>
          <a:xfrm>
            <a:off x="467550" y="3382575"/>
            <a:ext cx="1354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Output signal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y[n]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5"/>
          <p:cNvSpPr txBox="1"/>
          <p:nvPr>
            <p:ph type="title"/>
          </p:nvPr>
        </p:nvSpPr>
        <p:spPr>
          <a:xfrm>
            <a:off x="91250" y="7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192" name="Google Shape;19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45"/>
          <p:cNvSpPr txBox="1"/>
          <p:nvPr/>
        </p:nvSpPr>
        <p:spPr>
          <a:xfrm>
            <a:off x="3559941" y="1181097"/>
            <a:ext cx="27162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0097A7"/>
                </a:solid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Míriam Bellver</a:t>
            </a:r>
            <a:r>
              <a:rPr lang="en"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2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miriam.bellver@bsc.edu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4" name="Google Shape;194;p45"/>
          <p:cNvSpPr txBox="1"/>
          <p:nvPr/>
        </p:nvSpPr>
        <p:spPr>
          <a:xfrm>
            <a:off x="3559941" y="1854719"/>
            <a:ext cx="2716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PhD 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Universitat Politècnica de Catalunya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Barcelona Supercomputing Center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5" name="Google Shape;1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649" y="1169550"/>
            <a:ext cx="1263891" cy="1263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5"/>
          <p:cNvPicPr preferRelativeResize="0"/>
          <p:nvPr/>
        </p:nvPicPr>
        <p:blipFill rotWithShape="1">
          <a:blip r:embed="rId5">
            <a:alphaModFix/>
          </a:blip>
          <a:srcRect b="6831" l="0" r="71156" t="5024"/>
          <a:stretch/>
        </p:blipFill>
        <p:spPr>
          <a:xfrm>
            <a:off x="6122487" y="1793975"/>
            <a:ext cx="808713" cy="71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45"/>
          <p:cNvGrpSpPr/>
          <p:nvPr/>
        </p:nvGrpSpPr>
        <p:grpSpPr>
          <a:xfrm>
            <a:off x="2131241" y="2950422"/>
            <a:ext cx="4084837" cy="1529223"/>
            <a:chOff x="2534000" y="1807134"/>
            <a:chExt cx="4084837" cy="1529223"/>
          </a:xfrm>
        </p:grpSpPr>
        <p:sp>
          <p:nvSpPr>
            <p:cNvPr id="198" name="Google Shape;198;p45"/>
            <p:cNvSpPr txBox="1"/>
            <p:nvPr/>
          </p:nvSpPr>
          <p:spPr>
            <a:xfrm>
              <a:off x="3902638" y="1807134"/>
              <a:ext cx="2716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u="sng">
                  <a:solidFill>
                    <a:srgbClr val="0097A7"/>
                  </a:solidFill>
                  <a:latin typeface="Ubuntu"/>
                  <a:ea typeface="Ubuntu"/>
                  <a:cs typeface="Ubuntu"/>
                  <a:sym typeface="Ubuntu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Kevin McGuinness</a:t>
              </a:r>
              <a:endParaRPr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78909C"/>
                  </a:solidFill>
                  <a:latin typeface="Ubuntu"/>
                  <a:ea typeface="Ubuntu"/>
                  <a:cs typeface="Ubuntu"/>
                  <a:sym typeface="Ubuntu"/>
                </a:rPr>
                <a:t>kevin.mcguinness@dcu.ie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99" name="Google Shape;199;p45"/>
            <p:cNvSpPr txBox="1"/>
            <p:nvPr/>
          </p:nvSpPr>
          <p:spPr>
            <a:xfrm>
              <a:off x="3902638" y="2480757"/>
              <a:ext cx="2716200" cy="8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Research Fellow</a:t>
              </a:r>
              <a:endPara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Insight Centre for Data Analytics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Dublin City University</a:t>
              </a:r>
              <a:endParaRPr sz="900">
                <a:solidFill>
                  <a:srgbClr val="78909C"/>
                </a:solidFill>
              </a:endParaRPr>
            </a:p>
          </p:txBody>
        </p:sp>
        <p:pic>
          <p:nvPicPr>
            <p:cNvPr id="200" name="Google Shape;200;p4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34000" y="1865000"/>
              <a:ext cx="1262575" cy="1262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 result for dcu logo" id="201" name="Google Shape;201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56300" y="3234062"/>
            <a:ext cx="941075" cy="86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5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38819" t="0"/>
          <a:stretch/>
        </p:blipFill>
        <p:spPr>
          <a:xfrm>
            <a:off x="5984025" y="758825"/>
            <a:ext cx="226105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450" y="1297198"/>
            <a:ext cx="6683624" cy="25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3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Network</a:t>
            </a:r>
            <a:endParaRPr/>
          </a:p>
        </p:txBody>
      </p:sp>
      <p:sp>
        <p:nvSpPr>
          <p:cNvPr id="403" name="Google Shape;40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63"/>
          <p:cNvSpPr txBox="1"/>
          <p:nvPr/>
        </p:nvSpPr>
        <p:spPr>
          <a:xfrm>
            <a:off x="535100" y="1233400"/>
            <a:ext cx="1891800" cy="26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Input data</a:t>
            </a:r>
            <a:endParaRPr sz="18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 Layer l</a:t>
            </a:r>
            <a:endParaRPr sz="18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(k</a:t>
            </a:r>
            <a:r>
              <a:rPr baseline="30000" lang="en" sz="1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th</a:t>
            </a:r>
            <a:r>
              <a:rPr lang="en" sz="1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 channel)</a:t>
            </a:r>
            <a:endParaRPr sz="18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Output data</a:t>
            </a:r>
            <a:endParaRPr sz="18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05" name="Google Shape;405;p63"/>
          <p:cNvCxnSpPr/>
          <p:nvPr/>
        </p:nvCxnSpPr>
        <p:spPr>
          <a:xfrm flipH="1">
            <a:off x="5997850" y="1767575"/>
            <a:ext cx="310200" cy="564300"/>
          </a:xfrm>
          <a:prstGeom prst="straightConnector1">
            <a:avLst/>
          </a:prstGeom>
          <a:noFill/>
          <a:ln cap="flat" cmpd="sng" w="28575">
            <a:solidFill>
              <a:srgbClr val="FF663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63"/>
          <p:cNvSpPr txBox="1"/>
          <p:nvPr/>
        </p:nvSpPr>
        <p:spPr>
          <a:xfrm>
            <a:off x="6326850" y="1257850"/>
            <a:ext cx="210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Convolutional operator</a:t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convolution</a:t>
            </a:r>
            <a:endParaRPr/>
          </a:p>
        </p:txBody>
      </p:sp>
      <p:graphicFrame>
        <p:nvGraphicFramePr>
          <p:cNvPr id="412" name="Google Shape;412;p64"/>
          <p:cNvGraphicFramePr/>
          <p:nvPr/>
        </p:nvGraphicFramePr>
        <p:xfrm>
          <a:off x="1996050" y="20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13" name="Google Shape;413;p64"/>
          <p:cNvGraphicFramePr/>
          <p:nvPr/>
        </p:nvGraphicFramePr>
        <p:xfrm>
          <a:off x="3520050" y="278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414" name="Google Shape;414;p64"/>
          <p:cNvSpPr txBox="1"/>
          <p:nvPr/>
        </p:nvSpPr>
        <p:spPr>
          <a:xfrm>
            <a:off x="311650" y="2011425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Input signal x[m]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5" name="Google Shape;415;p64"/>
          <p:cNvSpPr txBox="1"/>
          <p:nvPr/>
        </p:nvSpPr>
        <p:spPr>
          <a:xfrm>
            <a:off x="311700" y="2658900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Kernel/filter h[n-m]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6" name="Google Shape;416;p64"/>
          <p:cNvSpPr txBox="1"/>
          <p:nvPr/>
        </p:nvSpPr>
        <p:spPr>
          <a:xfrm>
            <a:off x="3558375" y="2451775"/>
            <a:ext cx="11487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dot product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417" name="Google Shape;417;p64"/>
          <p:cNvGraphicFramePr/>
          <p:nvPr/>
        </p:nvGraphicFramePr>
        <p:xfrm>
          <a:off x="2378900" y="350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8" name="Google Shape;418;p64"/>
          <p:cNvSpPr txBox="1"/>
          <p:nvPr/>
        </p:nvSpPr>
        <p:spPr>
          <a:xfrm>
            <a:off x="2365875" y="3175050"/>
            <a:ext cx="408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=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9" name="Google Shape;41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64"/>
          <p:cNvSpPr txBox="1"/>
          <p:nvPr/>
        </p:nvSpPr>
        <p:spPr>
          <a:xfrm>
            <a:off x="467550" y="3382575"/>
            <a:ext cx="1354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Output signal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y[n]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1" name="Google Shape;421;p64"/>
          <p:cNvSpPr txBox="1"/>
          <p:nvPr/>
        </p:nvSpPr>
        <p:spPr>
          <a:xfrm>
            <a:off x="311700" y="896650"/>
            <a:ext cx="8520600" cy="792600"/>
          </a:xfrm>
          <a:prstGeom prst="rect">
            <a:avLst/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Provide  general formula to compute the length of the </a:t>
            </a:r>
            <a:r>
              <a:rPr lang="en" sz="18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output sequence (L</a:t>
            </a:r>
            <a:r>
              <a:rPr baseline="-25000" lang="en" sz="18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y</a:t>
            </a:r>
            <a:r>
              <a:rPr lang="en" sz="18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 given the size of the </a:t>
            </a:r>
            <a:r>
              <a:rPr lang="en" sz="1800">
                <a:solidFill>
                  <a:srgbClr val="3D85C6"/>
                </a:solidFill>
                <a:latin typeface="Ubuntu"/>
                <a:ea typeface="Ubuntu"/>
                <a:cs typeface="Ubuntu"/>
                <a:sym typeface="Ubuntu"/>
              </a:rPr>
              <a:t>kernel (K) of odd size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 and length of the </a:t>
            </a:r>
            <a:r>
              <a:rPr lang="en" sz="18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input sequence (L</a:t>
            </a:r>
            <a:r>
              <a:rPr baseline="-25000" lang="en" sz="18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x</a:t>
            </a:r>
            <a:r>
              <a:rPr lang="en" sz="18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FF66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22" name="Google Shape;422;p64"/>
          <p:cNvGraphicFramePr/>
          <p:nvPr/>
        </p:nvGraphicFramePr>
        <p:xfrm>
          <a:off x="1996050" y="165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5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convolution</a:t>
            </a:r>
            <a:endParaRPr/>
          </a:p>
        </p:txBody>
      </p:sp>
      <p:graphicFrame>
        <p:nvGraphicFramePr>
          <p:cNvPr id="428" name="Google Shape;428;p65"/>
          <p:cNvGraphicFramePr/>
          <p:nvPr/>
        </p:nvGraphicFramePr>
        <p:xfrm>
          <a:off x="1996050" y="20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29" name="Google Shape;429;p65"/>
          <p:cNvGraphicFramePr/>
          <p:nvPr/>
        </p:nvGraphicFramePr>
        <p:xfrm>
          <a:off x="3921525" y="270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0" name="Google Shape;430;p65"/>
          <p:cNvGraphicFramePr/>
          <p:nvPr/>
        </p:nvGraphicFramePr>
        <p:xfrm>
          <a:off x="2378900" y="350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1" name="Google Shape;431;p65"/>
          <p:cNvSpPr txBox="1"/>
          <p:nvPr/>
        </p:nvSpPr>
        <p:spPr>
          <a:xfrm>
            <a:off x="2365875" y="3175050"/>
            <a:ext cx="408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=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2" name="Google Shape;43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33" name="Google Shape;433;p65"/>
          <p:cNvGraphicFramePr/>
          <p:nvPr/>
        </p:nvGraphicFramePr>
        <p:xfrm>
          <a:off x="1996050" y="165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C0128"/>
                          </a:solidFill>
                        </a:rPr>
                        <a:t>X</a:t>
                      </a:r>
                      <a:endParaRPr>
                        <a:solidFill>
                          <a:srgbClr val="FC012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C0128"/>
                          </a:solidFill>
                        </a:rPr>
                        <a:t>X</a:t>
                      </a:r>
                      <a:endParaRPr>
                        <a:solidFill>
                          <a:srgbClr val="FC012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34" name="Google Shape;434;p65"/>
          <p:cNvGraphicFramePr/>
          <p:nvPr/>
        </p:nvGraphicFramePr>
        <p:xfrm>
          <a:off x="1999450" y="270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435" name="Google Shape;435;p65"/>
          <p:cNvSpPr txBox="1"/>
          <p:nvPr/>
        </p:nvSpPr>
        <p:spPr>
          <a:xfrm>
            <a:off x="5458250" y="1637450"/>
            <a:ext cx="3331800" cy="13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</a:t>
            </a:r>
            <a:r>
              <a:rPr baseline="-25000" lang="en">
                <a:latin typeface="Ubuntu"/>
                <a:ea typeface="Ubuntu"/>
                <a:cs typeface="Ubuntu"/>
                <a:sym typeface="Ubuntu"/>
              </a:rPr>
              <a:t>y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=L</a:t>
            </a:r>
            <a:r>
              <a:rPr baseline="-25000" lang="en">
                <a:latin typeface="Ubuntu"/>
                <a:ea typeface="Ubuntu"/>
                <a:cs typeface="Ubuntu"/>
                <a:sym typeface="Ubuntu"/>
              </a:rPr>
              <a:t>x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if we did not miss the samples </a:t>
            </a:r>
            <a:r>
              <a:rPr lang="en">
                <a:solidFill>
                  <a:srgbClr val="FC0128"/>
                </a:solidFill>
                <a:latin typeface="Ubuntu"/>
                <a:ea typeface="Ubuntu"/>
                <a:cs typeface="Ubuntu"/>
                <a:sym typeface="Ubuntu"/>
              </a:rPr>
              <a:t>X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There are a total of K-1 samples </a:t>
            </a:r>
            <a:r>
              <a:rPr lang="en">
                <a:solidFill>
                  <a:srgbClr val="FC0128"/>
                </a:solidFill>
                <a:latin typeface="Ubuntu"/>
                <a:ea typeface="Ubuntu"/>
                <a:cs typeface="Ubuntu"/>
                <a:sym typeface="Ubuntu"/>
              </a:rPr>
              <a:t>X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So, 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6" name="Google Shape;436;p65"/>
          <p:cNvSpPr txBox="1"/>
          <p:nvPr/>
        </p:nvSpPr>
        <p:spPr>
          <a:xfrm>
            <a:off x="5807975" y="3029425"/>
            <a:ext cx="19752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</a:t>
            </a:r>
            <a:r>
              <a:rPr baseline="-25000"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</a:t>
            </a: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= L</a:t>
            </a:r>
            <a:r>
              <a:rPr baseline="-25000"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x</a:t>
            </a: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-(K-1)</a:t>
            </a:r>
            <a:endParaRPr/>
          </a:p>
        </p:txBody>
      </p:sp>
      <p:sp>
        <p:nvSpPr>
          <p:cNvPr id="437" name="Google Shape;437;p65"/>
          <p:cNvSpPr txBox="1"/>
          <p:nvPr/>
        </p:nvSpPr>
        <p:spPr>
          <a:xfrm>
            <a:off x="5570500" y="3739225"/>
            <a:ext cx="33318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 this example (L</a:t>
            </a:r>
            <a:r>
              <a:rPr baseline="-25000" lang="en">
                <a:latin typeface="Ubuntu"/>
                <a:ea typeface="Ubuntu"/>
                <a:cs typeface="Ubuntu"/>
                <a:sym typeface="Ubuntu"/>
              </a:rPr>
              <a:t>x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=6, K=3):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8" name="Google Shape;438;p65"/>
          <p:cNvSpPr txBox="1"/>
          <p:nvPr/>
        </p:nvSpPr>
        <p:spPr>
          <a:xfrm>
            <a:off x="5807975" y="4282225"/>
            <a:ext cx="25446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</a:t>
            </a:r>
            <a:r>
              <a:rPr baseline="-25000"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</a:t>
            </a: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= 6-(3-1)=6-2=4</a:t>
            </a:r>
            <a:endParaRPr/>
          </a:p>
        </p:txBody>
      </p:sp>
      <p:sp>
        <p:nvSpPr>
          <p:cNvPr id="439" name="Google Shape;439;p65"/>
          <p:cNvSpPr txBox="1"/>
          <p:nvPr/>
        </p:nvSpPr>
        <p:spPr>
          <a:xfrm>
            <a:off x="311700" y="668050"/>
            <a:ext cx="8520600" cy="792600"/>
          </a:xfrm>
          <a:prstGeom prst="rect">
            <a:avLst/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Provide  general formula to compute the length of the </a:t>
            </a:r>
            <a:r>
              <a:rPr lang="en" sz="18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output sequence (L</a:t>
            </a:r>
            <a:r>
              <a:rPr baseline="-25000" lang="en" sz="18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y</a:t>
            </a:r>
            <a:r>
              <a:rPr lang="en" sz="18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 given the size of the </a:t>
            </a:r>
            <a:r>
              <a:rPr lang="en" sz="1800">
                <a:solidFill>
                  <a:srgbClr val="3D85C6"/>
                </a:solidFill>
                <a:latin typeface="Ubuntu"/>
                <a:ea typeface="Ubuntu"/>
                <a:cs typeface="Ubuntu"/>
                <a:sym typeface="Ubuntu"/>
              </a:rPr>
              <a:t>kernel (K)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1800">
                <a:solidFill>
                  <a:srgbClr val="3D85C6"/>
                </a:solidFill>
                <a:latin typeface="Ubuntu"/>
                <a:ea typeface="Ubuntu"/>
                <a:cs typeface="Ubuntu"/>
                <a:sym typeface="Ubuntu"/>
              </a:rPr>
              <a:t>of odd size 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and length of the </a:t>
            </a:r>
            <a:r>
              <a:rPr lang="en" sz="18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input sequence (L</a:t>
            </a:r>
            <a:r>
              <a:rPr baseline="-25000" lang="en" sz="18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x</a:t>
            </a:r>
            <a:r>
              <a:rPr lang="en" sz="18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FF66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convolution with Zero Padding</a:t>
            </a:r>
            <a:endParaRPr/>
          </a:p>
        </p:txBody>
      </p:sp>
      <p:graphicFrame>
        <p:nvGraphicFramePr>
          <p:cNvPr id="445" name="Google Shape;445;p66"/>
          <p:cNvGraphicFramePr/>
          <p:nvPr/>
        </p:nvGraphicFramePr>
        <p:xfrm>
          <a:off x="1996050" y="20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9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989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6" name="Google Shape;446;p66"/>
          <p:cNvGraphicFramePr/>
          <p:nvPr/>
        </p:nvGraphicFramePr>
        <p:xfrm>
          <a:off x="1996050" y="278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447" name="Google Shape;447;p66"/>
          <p:cNvSpPr txBox="1"/>
          <p:nvPr/>
        </p:nvSpPr>
        <p:spPr>
          <a:xfrm>
            <a:off x="311650" y="2011425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Input signal x[m]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8" name="Google Shape;448;p66"/>
          <p:cNvSpPr txBox="1"/>
          <p:nvPr/>
        </p:nvSpPr>
        <p:spPr>
          <a:xfrm>
            <a:off x="311700" y="2658900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Kernel/filter h[n-m]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449" name="Google Shape;449;p66"/>
          <p:cNvGraphicFramePr/>
          <p:nvPr/>
        </p:nvGraphicFramePr>
        <p:xfrm>
          <a:off x="2378900" y="350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450" name="Google Shape;450;p66"/>
          <p:cNvSpPr txBox="1"/>
          <p:nvPr/>
        </p:nvSpPr>
        <p:spPr>
          <a:xfrm>
            <a:off x="2365875" y="3175050"/>
            <a:ext cx="408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=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1" name="Google Shape;45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66"/>
          <p:cNvSpPr txBox="1"/>
          <p:nvPr/>
        </p:nvSpPr>
        <p:spPr>
          <a:xfrm>
            <a:off x="467550" y="3382575"/>
            <a:ext cx="1354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Output signal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y[n]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53" name="Google Shape;453;p66"/>
          <p:cNvCxnSpPr/>
          <p:nvPr/>
        </p:nvCxnSpPr>
        <p:spPr>
          <a:xfrm flipH="1">
            <a:off x="2245975" y="1237175"/>
            <a:ext cx="2121000" cy="62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66"/>
          <p:cNvCxnSpPr/>
          <p:nvPr/>
        </p:nvCxnSpPr>
        <p:spPr>
          <a:xfrm>
            <a:off x="4609100" y="1287275"/>
            <a:ext cx="208800" cy="62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5" name="Google Shape;455;p66"/>
          <p:cNvSpPr txBox="1"/>
          <p:nvPr/>
        </p:nvSpPr>
        <p:spPr>
          <a:xfrm>
            <a:off x="4341925" y="953275"/>
            <a:ext cx="19203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zero padding (P) =1</a:t>
            </a:r>
            <a:endParaRPr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6" name="Google Shape;456;p66"/>
          <p:cNvSpPr txBox="1"/>
          <p:nvPr/>
        </p:nvSpPr>
        <p:spPr>
          <a:xfrm>
            <a:off x="507775" y="4154250"/>
            <a:ext cx="80580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Ubuntu"/>
                <a:ea typeface="Ubuntu"/>
                <a:cs typeface="Ubuntu"/>
                <a:sym typeface="Ubuntu"/>
              </a:rPr>
              <a:t>Zero Padding: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Adding zeros at the limits of the input signal, the output signal dimension as the input signal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" name="Google Shape;461;p67"/>
          <p:cNvGraphicFramePr/>
          <p:nvPr/>
        </p:nvGraphicFramePr>
        <p:xfrm>
          <a:off x="1996050" y="20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9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989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2" name="Google Shape;462;p67"/>
          <p:cNvGraphicFramePr/>
          <p:nvPr/>
        </p:nvGraphicFramePr>
        <p:xfrm>
          <a:off x="3910300" y="278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3" name="Google Shape;463;p67"/>
          <p:cNvGraphicFramePr/>
          <p:nvPr/>
        </p:nvGraphicFramePr>
        <p:xfrm>
          <a:off x="2378900" y="350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-7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-4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-6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464" name="Google Shape;46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5" name="Google Shape;465;p67"/>
          <p:cNvSpPr txBox="1"/>
          <p:nvPr/>
        </p:nvSpPr>
        <p:spPr>
          <a:xfrm>
            <a:off x="311650" y="2011425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Input signal x[m]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6" name="Google Shape;466;p67"/>
          <p:cNvSpPr txBox="1"/>
          <p:nvPr/>
        </p:nvSpPr>
        <p:spPr>
          <a:xfrm>
            <a:off x="311700" y="2658900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Kernel/filter h[n-m]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7" name="Google Shape;467;p67"/>
          <p:cNvSpPr txBox="1"/>
          <p:nvPr/>
        </p:nvSpPr>
        <p:spPr>
          <a:xfrm>
            <a:off x="467550" y="3382575"/>
            <a:ext cx="1354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Output signal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y[n]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8" name="Google Shape;468;p67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convolution with Zero Padding</a:t>
            </a:r>
            <a:endParaRPr/>
          </a:p>
        </p:txBody>
      </p:sp>
      <p:cxnSp>
        <p:nvCxnSpPr>
          <p:cNvPr id="469" name="Google Shape;469;p67"/>
          <p:cNvCxnSpPr/>
          <p:nvPr/>
        </p:nvCxnSpPr>
        <p:spPr>
          <a:xfrm flipH="1">
            <a:off x="2245975" y="1237175"/>
            <a:ext cx="2121000" cy="62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7"/>
          <p:cNvCxnSpPr/>
          <p:nvPr/>
        </p:nvCxnSpPr>
        <p:spPr>
          <a:xfrm>
            <a:off x="4609100" y="1287275"/>
            <a:ext cx="208800" cy="62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p67"/>
          <p:cNvSpPr txBox="1"/>
          <p:nvPr/>
        </p:nvSpPr>
        <p:spPr>
          <a:xfrm>
            <a:off x="4341925" y="953275"/>
            <a:ext cx="19203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zero padding (P) =1</a:t>
            </a:r>
            <a:endParaRPr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2" name="Google Shape;472;p67"/>
          <p:cNvSpPr txBox="1"/>
          <p:nvPr/>
        </p:nvSpPr>
        <p:spPr>
          <a:xfrm>
            <a:off x="507775" y="4154250"/>
            <a:ext cx="80580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Ubuntu"/>
                <a:ea typeface="Ubuntu"/>
                <a:cs typeface="Ubuntu"/>
                <a:sym typeface="Ubuntu"/>
              </a:rPr>
              <a:t>Zero Padding: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Adding zeros at the limits of the input signal, the output signal dimension as the input signal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convolution with Zero Padding</a:t>
            </a:r>
            <a:endParaRPr/>
          </a:p>
        </p:txBody>
      </p:sp>
      <p:sp>
        <p:nvSpPr>
          <p:cNvPr id="478" name="Google Shape;47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79" name="Google Shape;479;p68"/>
          <p:cNvGraphicFramePr/>
          <p:nvPr/>
        </p:nvGraphicFramePr>
        <p:xfrm>
          <a:off x="1996050" y="20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9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989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0" name="Google Shape;480;p68"/>
          <p:cNvGraphicFramePr/>
          <p:nvPr/>
        </p:nvGraphicFramePr>
        <p:xfrm>
          <a:off x="3910300" y="278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1" name="Google Shape;481;p68"/>
          <p:cNvGraphicFramePr/>
          <p:nvPr/>
        </p:nvGraphicFramePr>
        <p:xfrm>
          <a:off x="2378900" y="350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-7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-4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-6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482" name="Google Shape;482;p68"/>
          <p:cNvSpPr txBox="1"/>
          <p:nvPr/>
        </p:nvSpPr>
        <p:spPr>
          <a:xfrm>
            <a:off x="311650" y="2011425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Input signal x[m]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3" name="Google Shape;483;p68"/>
          <p:cNvSpPr txBox="1"/>
          <p:nvPr/>
        </p:nvSpPr>
        <p:spPr>
          <a:xfrm>
            <a:off x="311700" y="2658900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Kernel/filter h[n-m]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4" name="Google Shape;484;p68"/>
          <p:cNvSpPr txBox="1"/>
          <p:nvPr/>
        </p:nvSpPr>
        <p:spPr>
          <a:xfrm>
            <a:off x="467550" y="3382575"/>
            <a:ext cx="1354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Output signal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y[n]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5" name="Google Shape;485;p68"/>
          <p:cNvSpPr txBox="1"/>
          <p:nvPr/>
        </p:nvSpPr>
        <p:spPr>
          <a:xfrm>
            <a:off x="224275" y="616930"/>
            <a:ext cx="8520600" cy="1153800"/>
          </a:xfrm>
          <a:prstGeom prst="rect">
            <a:avLst/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Provide  general formula to compute the length of the </a:t>
            </a:r>
            <a:r>
              <a:rPr lang="en" sz="18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output sequence (L</a:t>
            </a:r>
            <a:r>
              <a:rPr baseline="-25000" lang="en" sz="18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y</a:t>
            </a:r>
            <a:r>
              <a:rPr lang="en" sz="18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 given the size of the </a:t>
            </a:r>
            <a:r>
              <a:rPr lang="en" sz="1800">
                <a:solidFill>
                  <a:srgbClr val="3D85C6"/>
                </a:solidFill>
                <a:latin typeface="Ubuntu"/>
                <a:ea typeface="Ubuntu"/>
                <a:cs typeface="Ubuntu"/>
                <a:sym typeface="Ubuntu"/>
              </a:rPr>
              <a:t>kernel (K) of odd size,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1800">
                <a:solidFill>
                  <a:srgbClr val="990000"/>
                </a:solidFill>
                <a:latin typeface="Ubuntu"/>
                <a:ea typeface="Ubuntu"/>
                <a:cs typeface="Ubuntu"/>
                <a:sym typeface="Ubuntu"/>
              </a:rPr>
              <a:t>zero padding (P)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, and length of the </a:t>
            </a:r>
            <a:r>
              <a:rPr lang="en" sz="18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input sequence (L</a:t>
            </a:r>
            <a:r>
              <a:rPr baseline="-25000" lang="en" sz="18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x</a:t>
            </a:r>
            <a:r>
              <a:rPr lang="en" sz="18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FF66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9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convolution with Zero Padding</a:t>
            </a:r>
            <a:endParaRPr/>
          </a:p>
        </p:txBody>
      </p:sp>
      <p:sp>
        <p:nvSpPr>
          <p:cNvPr id="491" name="Google Shape;49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69"/>
          <p:cNvSpPr txBox="1"/>
          <p:nvPr/>
        </p:nvSpPr>
        <p:spPr>
          <a:xfrm>
            <a:off x="5458250" y="1770700"/>
            <a:ext cx="33318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Starting from the non-padding formula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</a:t>
            </a:r>
            <a:r>
              <a:rPr baseline="-25000"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</a:t>
            </a: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= L</a:t>
            </a:r>
            <a:r>
              <a:rPr baseline="-25000"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x</a:t>
            </a: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-(K-1),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we increase the amount of dot products by adding P=(K-1)/2 zeros at each of the two sides: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</a:t>
            </a:r>
            <a:r>
              <a:rPr baseline="-25000"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</a:t>
            </a: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= L</a:t>
            </a:r>
            <a:r>
              <a:rPr baseline="-25000"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x</a:t>
            </a: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-(K-1)+2P=</a:t>
            </a:r>
            <a:endParaRPr i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    = </a:t>
            </a: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</a:t>
            </a:r>
            <a:r>
              <a:rPr baseline="-25000"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x</a:t>
            </a: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- </a:t>
            </a: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(K-1) + 2(K-1)/2 =</a:t>
            </a:r>
            <a:endParaRPr i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    = L</a:t>
            </a:r>
            <a:r>
              <a:rPr baseline="-25000"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x</a:t>
            </a: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- (K-1) + (K-1)=</a:t>
            </a: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L</a:t>
            </a:r>
            <a:r>
              <a:rPr baseline="-25000"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x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493" name="Google Shape;493;p69"/>
          <p:cNvGraphicFramePr/>
          <p:nvPr/>
        </p:nvGraphicFramePr>
        <p:xfrm>
          <a:off x="1996050" y="20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9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989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4" name="Google Shape;494;p69"/>
          <p:cNvGraphicFramePr/>
          <p:nvPr/>
        </p:nvGraphicFramePr>
        <p:xfrm>
          <a:off x="3910300" y="278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5" name="Google Shape;495;p69"/>
          <p:cNvGraphicFramePr/>
          <p:nvPr/>
        </p:nvGraphicFramePr>
        <p:xfrm>
          <a:off x="2378900" y="350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-7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-4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-6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496" name="Google Shape;496;p69"/>
          <p:cNvSpPr txBox="1"/>
          <p:nvPr/>
        </p:nvSpPr>
        <p:spPr>
          <a:xfrm>
            <a:off x="311650" y="2011425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Input signal x[m]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7" name="Google Shape;497;p69"/>
          <p:cNvSpPr txBox="1"/>
          <p:nvPr/>
        </p:nvSpPr>
        <p:spPr>
          <a:xfrm>
            <a:off x="311700" y="2658900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Kernel/filter h[n-m]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8" name="Google Shape;498;p69"/>
          <p:cNvSpPr txBox="1"/>
          <p:nvPr/>
        </p:nvSpPr>
        <p:spPr>
          <a:xfrm>
            <a:off x="467550" y="3382575"/>
            <a:ext cx="1354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Output signal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y[n]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9" name="Google Shape;499;p69"/>
          <p:cNvSpPr txBox="1"/>
          <p:nvPr/>
        </p:nvSpPr>
        <p:spPr>
          <a:xfrm>
            <a:off x="224275" y="616930"/>
            <a:ext cx="8520600" cy="1153800"/>
          </a:xfrm>
          <a:prstGeom prst="rect">
            <a:avLst/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Provide  general formula to compute the length of the </a:t>
            </a:r>
            <a:r>
              <a:rPr lang="en" sz="18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output sequence (L</a:t>
            </a:r>
            <a:r>
              <a:rPr baseline="-25000" lang="en" sz="18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y</a:t>
            </a:r>
            <a:r>
              <a:rPr lang="en" sz="18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 given the size of the </a:t>
            </a:r>
            <a:r>
              <a:rPr lang="en" sz="1800">
                <a:solidFill>
                  <a:srgbClr val="3D85C6"/>
                </a:solidFill>
                <a:latin typeface="Ubuntu"/>
                <a:ea typeface="Ubuntu"/>
                <a:cs typeface="Ubuntu"/>
                <a:sym typeface="Ubuntu"/>
              </a:rPr>
              <a:t>kernel (K) of odd size,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1800">
                <a:solidFill>
                  <a:srgbClr val="990000"/>
                </a:solidFill>
                <a:latin typeface="Ubuntu"/>
                <a:ea typeface="Ubuntu"/>
                <a:cs typeface="Ubuntu"/>
                <a:sym typeface="Ubuntu"/>
              </a:rPr>
              <a:t>zero padding (P)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, and length of the </a:t>
            </a:r>
            <a:r>
              <a:rPr lang="en" sz="18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input sequence (L</a:t>
            </a:r>
            <a:r>
              <a:rPr baseline="-25000" lang="en" sz="18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x</a:t>
            </a:r>
            <a:r>
              <a:rPr lang="en" sz="18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FF66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0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</a:t>
            </a:r>
            <a:r>
              <a:rPr lang="en" u="sng"/>
              <a:t>causal</a:t>
            </a:r>
            <a:r>
              <a:rPr lang="en"/>
              <a:t> convolution with Zero Padding</a:t>
            </a:r>
            <a:endParaRPr/>
          </a:p>
        </p:txBody>
      </p:sp>
      <p:sp>
        <p:nvSpPr>
          <p:cNvPr id="505" name="Google Shape;50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06" name="Google Shape;506;p70"/>
          <p:cNvGraphicFramePr/>
          <p:nvPr/>
        </p:nvGraphicFramePr>
        <p:xfrm>
          <a:off x="1996050" y="20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9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989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7" name="Google Shape;507;p70"/>
          <p:cNvGraphicFramePr/>
          <p:nvPr/>
        </p:nvGraphicFramePr>
        <p:xfrm>
          <a:off x="3148300" y="278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8" name="Google Shape;508;p70"/>
          <p:cNvGraphicFramePr/>
          <p:nvPr/>
        </p:nvGraphicFramePr>
        <p:xfrm>
          <a:off x="2378900" y="350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-7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-4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509" name="Google Shape;509;p70"/>
          <p:cNvSpPr txBox="1"/>
          <p:nvPr/>
        </p:nvSpPr>
        <p:spPr>
          <a:xfrm>
            <a:off x="311650" y="2011425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Input signal x[m]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0" name="Google Shape;510;p70"/>
          <p:cNvSpPr txBox="1"/>
          <p:nvPr/>
        </p:nvSpPr>
        <p:spPr>
          <a:xfrm>
            <a:off x="311700" y="2658900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Kernel/filter h[n-m]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1" name="Google Shape;511;p70"/>
          <p:cNvSpPr txBox="1"/>
          <p:nvPr/>
        </p:nvSpPr>
        <p:spPr>
          <a:xfrm>
            <a:off x="467550" y="3382575"/>
            <a:ext cx="1354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Output signal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y[n]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2" name="Google Shape;512;p70"/>
          <p:cNvSpPr txBox="1"/>
          <p:nvPr/>
        </p:nvSpPr>
        <p:spPr>
          <a:xfrm>
            <a:off x="5322150" y="1903175"/>
            <a:ext cx="36990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Ubuntu"/>
                <a:ea typeface="Ubuntu"/>
                <a:cs typeface="Ubuntu"/>
                <a:sym typeface="Ubuntu"/>
              </a:rPr>
              <a:t>Causal system: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The output at each time step depends from the previous and/or present inputs (never from future inputs).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3" name="Google Shape;513;p70"/>
          <p:cNvSpPr txBox="1"/>
          <p:nvPr/>
        </p:nvSpPr>
        <p:spPr>
          <a:xfrm>
            <a:off x="303900" y="785275"/>
            <a:ext cx="8374200" cy="833100"/>
          </a:xfrm>
          <a:prstGeom prst="rect">
            <a:avLst/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How could we modify the presented padding scheme to make the system </a:t>
            </a:r>
            <a:r>
              <a:rPr b="1" lang="en" sz="1800" u="sng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causal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 ?</a:t>
            </a:r>
            <a:endParaRPr>
              <a:solidFill>
                <a:srgbClr val="FF66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4" name="Google Shape;514;p70"/>
          <p:cNvSpPr txBox="1"/>
          <p:nvPr/>
        </p:nvSpPr>
        <p:spPr>
          <a:xfrm>
            <a:off x="554150" y="4400625"/>
            <a:ext cx="73155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This scheme is </a:t>
            </a:r>
            <a:r>
              <a:rPr lang="en" sz="1800">
                <a:solidFill>
                  <a:srgbClr val="FC0128"/>
                </a:solidFill>
                <a:latin typeface="Ubuntu"/>
                <a:ea typeface="Ubuntu"/>
                <a:cs typeface="Ubuntu"/>
                <a:sym typeface="Ubuntu"/>
              </a:rPr>
              <a:t>not causal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because y[n] depends from x[n+1].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5" name="Google Shape;515;p70"/>
          <p:cNvSpPr/>
          <p:nvPr/>
        </p:nvSpPr>
        <p:spPr>
          <a:xfrm>
            <a:off x="3492175" y="3459525"/>
            <a:ext cx="460800" cy="489000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70"/>
          <p:cNvSpPr/>
          <p:nvPr/>
        </p:nvSpPr>
        <p:spPr>
          <a:xfrm>
            <a:off x="3836050" y="2009175"/>
            <a:ext cx="460800" cy="489000"/>
          </a:xfrm>
          <a:prstGeom prst="ellipse">
            <a:avLst/>
          </a:prstGeom>
          <a:noFill/>
          <a:ln cap="flat" cmpd="sng" w="2857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7" name="Google Shape;517;p70"/>
          <p:cNvCxnSpPr>
            <a:stCxn id="516" idx="4"/>
            <a:endCxn id="515" idx="0"/>
          </p:cNvCxnSpPr>
          <p:nvPr/>
        </p:nvCxnSpPr>
        <p:spPr>
          <a:xfrm flipH="1">
            <a:off x="3722650" y="2498175"/>
            <a:ext cx="343800" cy="96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1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</a:t>
            </a:r>
            <a:r>
              <a:rPr lang="en" u="sng"/>
              <a:t>causal</a:t>
            </a:r>
            <a:r>
              <a:rPr lang="en"/>
              <a:t> convolution with Zero Padding</a:t>
            </a:r>
            <a:endParaRPr/>
          </a:p>
        </p:txBody>
      </p:sp>
      <p:sp>
        <p:nvSpPr>
          <p:cNvPr id="523" name="Google Shape;523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24" name="Google Shape;524;p71"/>
          <p:cNvGraphicFramePr/>
          <p:nvPr/>
        </p:nvGraphicFramePr>
        <p:xfrm>
          <a:off x="1996050" y="20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9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9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5" name="Google Shape;525;p71"/>
          <p:cNvGraphicFramePr/>
          <p:nvPr/>
        </p:nvGraphicFramePr>
        <p:xfrm>
          <a:off x="1996050" y="278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6" name="Google Shape;526;p71"/>
          <p:cNvGraphicFramePr/>
          <p:nvPr/>
        </p:nvGraphicFramePr>
        <p:xfrm>
          <a:off x="2796975" y="350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-1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527" name="Google Shape;527;p71"/>
          <p:cNvSpPr txBox="1"/>
          <p:nvPr/>
        </p:nvSpPr>
        <p:spPr>
          <a:xfrm>
            <a:off x="311650" y="2011425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Input signal x[m]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8" name="Google Shape;528;p71"/>
          <p:cNvSpPr txBox="1"/>
          <p:nvPr/>
        </p:nvSpPr>
        <p:spPr>
          <a:xfrm>
            <a:off x="311700" y="2658900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Kernel/filter h[n-m]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9" name="Google Shape;529;p71"/>
          <p:cNvSpPr txBox="1"/>
          <p:nvPr/>
        </p:nvSpPr>
        <p:spPr>
          <a:xfrm>
            <a:off x="467550" y="3382575"/>
            <a:ext cx="1354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Output signal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y[n]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0" name="Google Shape;530;p71"/>
          <p:cNvSpPr txBox="1"/>
          <p:nvPr/>
        </p:nvSpPr>
        <p:spPr>
          <a:xfrm>
            <a:off x="5240250" y="2243625"/>
            <a:ext cx="37809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The convolution becomes </a:t>
            </a: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causal</a:t>
            </a:r>
            <a:r>
              <a:rPr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by padding left the sequence with 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(K - 1) zeros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1" name="Google Shape;531;p71"/>
          <p:cNvSpPr txBox="1"/>
          <p:nvPr/>
        </p:nvSpPr>
        <p:spPr>
          <a:xfrm>
            <a:off x="303900" y="785275"/>
            <a:ext cx="8374200" cy="833100"/>
          </a:xfrm>
          <a:prstGeom prst="rect">
            <a:avLst/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How could we modify the presented padding scheme to make the system </a:t>
            </a:r>
            <a:r>
              <a:rPr b="1" lang="en" sz="1800" u="sng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causal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 ?</a:t>
            </a:r>
            <a:endParaRPr>
              <a:solidFill>
                <a:srgbClr val="FF66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2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convolution: Stride</a:t>
            </a:r>
            <a:endParaRPr/>
          </a:p>
        </p:txBody>
      </p:sp>
      <p:sp>
        <p:nvSpPr>
          <p:cNvPr id="537" name="Google Shape;537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38" name="Google Shape;538;p72"/>
          <p:cNvGraphicFramePr/>
          <p:nvPr/>
        </p:nvGraphicFramePr>
        <p:xfrm>
          <a:off x="1996050" y="20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9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989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9" name="Google Shape;539;p72"/>
          <p:cNvGraphicFramePr/>
          <p:nvPr/>
        </p:nvGraphicFramePr>
        <p:xfrm>
          <a:off x="2003450" y="278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0" name="Google Shape;540;p72"/>
          <p:cNvGraphicFramePr/>
          <p:nvPr/>
        </p:nvGraphicFramePr>
        <p:xfrm>
          <a:off x="2378900" y="350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1" name="Google Shape;541;p72"/>
          <p:cNvSpPr txBox="1"/>
          <p:nvPr/>
        </p:nvSpPr>
        <p:spPr>
          <a:xfrm>
            <a:off x="311700" y="703300"/>
            <a:ext cx="8520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Ubuntu"/>
                <a:ea typeface="Ubuntu"/>
                <a:cs typeface="Ubuntu"/>
                <a:sym typeface="Ubuntu"/>
              </a:rPr>
              <a:t>Convolution stride: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Size of the each step of the convolutional filter.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As a result, the length of the output sequence decreases by the stride factor.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2" name="Google Shape;542;p72"/>
          <p:cNvSpPr txBox="1"/>
          <p:nvPr/>
        </p:nvSpPr>
        <p:spPr>
          <a:xfrm>
            <a:off x="4821475" y="3266400"/>
            <a:ext cx="19203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Stride (S) = 2</a:t>
            </a:r>
            <a:endParaRPr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3" name="Google Shape;543;p72"/>
          <p:cNvSpPr txBox="1"/>
          <p:nvPr/>
        </p:nvSpPr>
        <p:spPr>
          <a:xfrm>
            <a:off x="311650" y="2011425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Input signal x[m]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4" name="Google Shape;544;p72"/>
          <p:cNvSpPr txBox="1"/>
          <p:nvPr/>
        </p:nvSpPr>
        <p:spPr>
          <a:xfrm>
            <a:off x="311700" y="2658900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Kernel/filter h[n-m]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5" name="Google Shape;545;p72"/>
          <p:cNvSpPr txBox="1"/>
          <p:nvPr/>
        </p:nvSpPr>
        <p:spPr>
          <a:xfrm>
            <a:off x="467550" y="3382575"/>
            <a:ext cx="1354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Output signal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y[n]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46"/>
          <p:cNvSpPr txBox="1"/>
          <p:nvPr>
            <p:ph type="title"/>
          </p:nvPr>
        </p:nvSpPr>
        <p:spPr>
          <a:xfrm>
            <a:off x="831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objective</a:t>
            </a:r>
            <a:endParaRPr>
              <a:solidFill>
                <a:srgbClr val="2980B9"/>
              </a:solidFill>
            </a:endParaRPr>
          </a:p>
        </p:txBody>
      </p:sp>
      <p:sp>
        <p:nvSpPr>
          <p:cNvPr id="209" name="Google Shape;209;p46"/>
          <p:cNvSpPr txBox="1"/>
          <p:nvPr/>
        </p:nvSpPr>
        <p:spPr>
          <a:xfrm>
            <a:off x="228600" y="1117472"/>
            <a:ext cx="8229600" cy="3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Ubuntu"/>
              <a:buChar char="▪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Distinguish between a fully connected vs a convolutional neural network</a:t>
            </a:r>
            <a:r>
              <a:rPr lang="en" sz="24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24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Ubuntu"/>
              <a:buChar char="▪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Value the translation invariance properties of convolutional filters.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Ubuntu"/>
              <a:buChar char="▪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Understand the computational efficiency of convolutional vs fully connected layers.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3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convolution: Stride</a:t>
            </a:r>
            <a:endParaRPr/>
          </a:p>
        </p:txBody>
      </p:sp>
      <p:sp>
        <p:nvSpPr>
          <p:cNvPr id="551" name="Google Shape;551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52" name="Google Shape;552;p73"/>
          <p:cNvGraphicFramePr/>
          <p:nvPr/>
        </p:nvGraphicFramePr>
        <p:xfrm>
          <a:off x="1996050" y="20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9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989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3" name="Google Shape;553;p73"/>
          <p:cNvGraphicFramePr/>
          <p:nvPr/>
        </p:nvGraphicFramePr>
        <p:xfrm>
          <a:off x="2765450" y="278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4" name="Google Shape;554;p73"/>
          <p:cNvGraphicFramePr/>
          <p:nvPr/>
        </p:nvGraphicFramePr>
        <p:xfrm>
          <a:off x="2378900" y="350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-7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5" name="Google Shape;555;p73"/>
          <p:cNvSpPr txBox="1"/>
          <p:nvPr/>
        </p:nvSpPr>
        <p:spPr>
          <a:xfrm>
            <a:off x="4821475" y="3266400"/>
            <a:ext cx="19203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Stride (S) = 2</a:t>
            </a:r>
            <a:endParaRPr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6" name="Google Shape;556;p73"/>
          <p:cNvSpPr txBox="1"/>
          <p:nvPr/>
        </p:nvSpPr>
        <p:spPr>
          <a:xfrm>
            <a:off x="311650" y="2011425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Input signal x[m]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7" name="Google Shape;557;p73"/>
          <p:cNvSpPr txBox="1"/>
          <p:nvPr/>
        </p:nvSpPr>
        <p:spPr>
          <a:xfrm>
            <a:off x="311700" y="2658900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Kernel/filter h[n-m]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8" name="Google Shape;558;p73"/>
          <p:cNvSpPr txBox="1"/>
          <p:nvPr/>
        </p:nvSpPr>
        <p:spPr>
          <a:xfrm>
            <a:off x="467550" y="3382575"/>
            <a:ext cx="1354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Output signal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y[n]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9" name="Google Shape;559;p73"/>
          <p:cNvSpPr txBox="1"/>
          <p:nvPr/>
        </p:nvSpPr>
        <p:spPr>
          <a:xfrm>
            <a:off x="311700" y="703300"/>
            <a:ext cx="8520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Ubuntu"/>
                <a:ea typeface="Ubuntu"/>
                <a:cs typeface="Ubuntu"/>
                <a:sym typeface="Ubuntu"/>
              </a:rPr>
              <a:t>Convolution stride: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Size of the each step of the convolutional filter.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As a result, the length of the output sequence decreases by the stride factor.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4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convolution: Stride</a:t>
            </a:r>
            <a:endParaRPr/>
          </a:p>
        </p:txBody>
      </p:sp>
      <p:sp>
        <p:nvSpPr>
          <p:cNvPr id="565" name="Google Shape;565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66" name="Google Shape;566;p74"/>
          <p:cNvGraphicFramePr/>
          <p:nvPr/>
        </p:nvGraphicFramePr>
        <p:xfrm>
          <a:off x="1996050" y="20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9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989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7" name="Google Shape;567;p74"/>
          <p:cNvGraphicFramePr/>
          <p:nvPr/>
        </p:nvGraphicFramePr>
        <p:xfrm>
          <a:off x="3527450" y="278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8" name="Google Shape;568;p74"/>
          <p:cNvGraphicFramePr/>
          <p:nvPr/>
        </p:nvGraphicFramePr>
        <p:xfrm>
          <a:off x="2378900" y="350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-7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9" name="Google Shape;569;p74"/>
          <p:cNvSpPr txBox="1"/>
          <p:nvPr/>
        </p:nvSpPr>
        <p:spPr>
          <a:xfrm>
            <a:off x="4821475" y="3266400"/>
            <a:ext cx="19203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Stride (S) = 2</a:t>
            </a:r>
            <a:endParaRPr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0" name="Google Shape;570;p74"/>
          <p:cNvSpPr txBox="1"/>
          <p:nvPr/>
        </p:nvSpPr>
        <p:spPr>
          <a:xfrm>
            <a:off x="311650" y="2011425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Input signal x[m]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1" name="Google Shape;571;p74"/>
          <p:cNvSpPr txBox="1"/>
          <p:nvPr/>
        </p:nvSpPr>
        <p:spPr>
          <a:xfrm>
            <a:off x="311700" y="2658900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Kernel/filter h[n-m]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2" name="Google Shape;572;p74"/>
          <p:cNvSpPr txBox="1"/>
          <p:nvPr/>
        </p:nvSpPr>
        <p:spPr>
          <a:xfrm>
            <a:off x="467550" y="3382575"/>
            <a:ext cx="1354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Output signal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y[n]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3" name="Google Shape;573;p74"/>
          <p:cNvSpPr txBox="1"/>
          <p:nvPr/>
        </p:nvSpPr>
        <p:spPr>
          <a:xfrm>
            <a:off x="311700" y="703300"/>
            <a:ext cx="85206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Ubuntu"/>
                <a:ea typeface="Ubuntu"/>
                <a:cs typeface="Ubuntu"/>
                <a:sym typeface="Ubuntu"/>
              </a:rPr>
              <a:t>Convolution stride: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Size of the each step of the convolutional filter.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As a result, the length of the output sequence decreases by the stride factor.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79" name="Google Shape;579;p75"/>
          <p:cNvGraphicFramePr/>
          <p:nvPr/>
        </p:nvGraphicFramePr>
        <p:xfrm>
          <a:off x="1996050" y="20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9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989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0" name="Google Shape;580;p75"/>
          <p:cNvGraphicFramePr/>
          <p:nvPr/>
        </p:nvGraphicFramePr>
        <p:xfrm>
          <a:off x="3527450" y="278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1" name="Google Shape;581;p75"/>
          <p:cNvGraphicFramePr/>
          <p:nvPr/>
        </p:nvGraphicFramePr>
        <p:xfrm>
          <a:off x="2378900" y="350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-7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2" name="Google Shape;582;p75"/>
          <p:cNvSpPr txBox="1"/>
          <p:nvPr/>
        </p:nvSpPr>
        <p:spPr>
          <a:xfrm>
            <a:off x="311650" y="2011425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Input signal x[m]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3" name="Google Shape;583;p75"/>
          <p:cNvSpPr txBox="1"/>
          <p:nvPr/>
        </p:nvSpPr>
        <p:spPr>
          <a:xfrm>
            <a:off x="311700" y="2658900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Kernel/filter h[n-m]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4" name="Google Shape;584;p75"/>
          <p:cNvSpPr txBox="1"/>
          <p:nvPr/>
        </p:nvSpPr>
        <p:spPr>
          <a:xfrm>
            <a:off x="467550" y="3382575"/>
            <a:ext cx="1354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Output signal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y[n]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5" name="Google Shape;585;p75"/>
          <p:cNvSpPr txBox="1"/>
          <p:nvPr/>
        </p:nvSpPr>
        <p:spPr>
          <a:xfrm>
            <a:off x="224275" y="616930"/>
            <a:ext cx="8520600" cy="1153800"/>
          </a:xfrm>
          <a:prstGeom prst="rect">
            <a:avLst/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Provide  general formula to compute the length of the </a:t>
            </a:r>
            <a:r>
              <a:rPr lang="en" sz="18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output sequence (L</a:t>
            </a:r>
            <a:r>
              <a:rPr baseline="-25000" lang="en" sz="18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y</a:t>
            </a:r>
            <a:r>
              <a:rPr lang="en" sz="18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 given the size of the </a:t>
            </a:r>
            <a:r>
              <a:rPr lang="en" sz="1800">
                <a:solidFill>
                  <a:srgbClr val="3D85C6"/>
                </a:solidFill>
                <a:latin typeface="Ubuntu"/>
                <a:ea typeface="Ubuntu"/>
                <a:cs typeface="Ubuntu"/>
                <a:sym typeface="Ubuntu"/>
              </a:rPr>
              <a:t>kernel (K) of odd size,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1800">
                <a:solidFill>
                  <a:srgbClr val="990000"/>
                </a:solidFill>
                <a:latin typeface="Ubuntu"/>
                <a:ea typeface="Ubuntu"/>
                <a:cs typeface="Ubuntu"/>
                <a:sym typeface="Ubuntu"/>
              </a:rPr>
              <a:t>zero padding (P)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, stride (S), and length of the </a:t>
            </a:r>
            <a:r>
              <a:rPr lang="en" sz="18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input even sequence (L</a:t>
            </a:r>
            <a:r>
              <a:rPr baseline="-25000" lang="en" sz="18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x</a:t>
            </a:r>
            <a:r>
              <a:rPr lang="en" sz="18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FF66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6" name="Google Shape;586;p75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convolution: Stride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p76"/>
          <p:cNvSpPr txBox="1"/>
          <p:nvPr/>
        </p:nvSpPr>
        <p:spPr>
          <a:xfrm>
            <a:off x="5458250" y="1846900"/>
            <a:ext cx="3331800" cy="30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Starting from the formula with padding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</a:t>
            </a:r>
            <a:r>
              <a:rPr baseline="-25000"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</a:t>
            </a: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= L</a:t>
            </a:r>
            <a:r>
              <a:rPr baseline="-25000"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x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now we are reducing the amount of positions by dividing all possible dot product by S.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</a:t>
            </a:r>
            <a:r>
              <a:rPr baseline="-25000"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</a:t>
            </a: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= L</a:t>
            </a:r>
            <a:r>
              <a:rPr baseline="-25000"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x</a:t>
            </a: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/S</a:t>
            </a:r>
            <a:endParaRPr i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 this example: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</a:t>
            </a:r>
            <a:r>
              <a:rPr baseline="-25000"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</a:t>
            </a: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= 6/2 = 3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593" name="Google Shape;593;p76"/>
          <p:cNvGraphicFramePr/>
          <p:nvPr/>
        </p:nvGraphicFramePr>
        <p:xfrm>
          <a:off x="1996050" y="205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989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989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4" name="Google Shape;594;p76"/>
          <p:cNvGraphicFramePr/>
          <p:nvPr/>
        </p:nvGraphicFramePr>
        <p:xfrm>
          <a:off x="3527450" y="278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5" name="Google Shape;595;p76"/>
          <p:cNvGraphicFramePr/>
          <p:nvPr/>
        </p:nvGraphicFramePr>
        <p:xfrm>
          <a:off x="2378900" y="350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{4ABAA77B-F128-49C8-8C85-1632C86375A2}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-7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13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6" name="Google Shape;596;p76"/>
          <p:cNvSpPr txBox="1"/>
          <p:nvPr/>
        </p:nvSpPr>
        <p:spPr>
          <a:xfrm>
            <a:off x="311650" y="2011425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Input signal x[m]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97" name="Google Shape;597;p76"/>
          <p:cNvSpPr txBox="1"/>
          <p:nvPr/>
        </p:nvSpPr>
        <p:spPr>
          <a:xfrm>
            <a:off x="311700" y="2658900"/>
            <a:ext cx="15030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Kernel/filter h[n-m]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98" name="Google Shape;598;p76"/>
          <p:cNvSpPr txBox="1"/>
          <p:nvPr/>
        </p:nvSpPr>
        <p:spPr>
          <a:xfrm>
            <a:off x="467550" y="3382575"/>
            <a:ext cx="1354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Output signal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y[n]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99" name="Google Shape;599;p76"/>
          <p:cNvSpPr txBox="1"/>
          <p:nvPr/>
        </p:nvSpPr>
        <p:spPr>
          <a:xfrm>
            <a:off x="224275" y="616930"/>
            <a:ext cx="8520600" cy="1153800"/>
          </a:xfrm>
          <a:prstGeom prst="rect">
            <a:avLst/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Provide  general formula to compute the length of the </a:t>
            </a:r>
            <a:r>
              <a:rPr lang="en" sz="18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output sequence (L</a:t>
            </a:r>
            <a:r>
              <a:rPr baseline="-25000" lang="en" sz="18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y</a:t>
            </a:r>
            <a:r>
              <a:rPr lang="en" sz="18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 given the size of the </a:t>
            </a:r>
            <a:r>
              <a:rPr lang="en" sz="1800">
                <a:solidFill>
                  <a:srgbClr val="3D85C6"/>
                </a:solidFill>
                <a:latin typeface="Ubuntu"/>
                <a:ea typeface="Ubuntu"/>
                <a:cs typeface="Ubuntu"/>
                <a:sym typeface="Ubuntu"/>
              </a:rPr>
              <a:t>kernel (K) of odd size,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1800">
                <a:solidFill>
                  <a:srgbClr val="990000"/>
                </a:solidFill>
                <a:latin typeface="Ubuntu"/>
                <a:ea typeface="Ubuntu"/>
                <a:cs typeface="Ubuntu"/>
                <a:sym typeface="Ubuntu"/>
              </a:rPr>
              <a:t>zero padding (P)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, stride (S), and length of the </a:t>
            </a:r>
            <a:r>
              <a:rPr lang="en" sz="18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input even sequence (L</a:t>
            </a:r>
            <a:r>
              <a:rPr baseline="-25000" lang="en" sz="18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x</a:t>
            </a:r>
            <a:r>
              <a:rPr lang="en" sz="18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solidFill>
                <a:srgbClr val="FF66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0" name="Google Shape;600;p76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convolution: Stride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7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case: Convolutions for Language</a:t>
            </a:r>
            <a:endParaRPr/>
          </a:p>
        </p:txBody>
      </p:sp>
      <p:sp>
        <p:nvSpPr>
          <p:cNvPr id="606" name="Google Shape;606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7" name="Google Shape;607;p77"/>
          <p:cNvSpPr/>
          <p:nvPr/>
        </p:nvSpPr>
        <p:spPr>
          <a:xfrm>
            <a:off x="208875" y="1390400"/>
            <a:ext cx="234900" cy="960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77"/>
          <p:cNvSpPr/>
          <p:nvPr/>
        </p:nvSpPr>
        <p:spPr>
          <a:xfrm>
            <a:off x="702500" y="1390400"/>
            <a:ext cx="234900" cy="960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77"/>
          <p:cNvSpPr/>
          <p:nvPr/>
        </p:nvSpPr>
        <p:spPr>
          <a:xfrm>
            <a:off x="1605525" y="1390400"/>
            <a:ext cx="234900" cy="960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77"/>
          <p:cNvSpPr/>
          <p:nvPr/>
        </p:nvSpPr>
        <p:spPr>
          <a:xfrm>
            <a:off x="2074725" y="1390400"/>
            <a:ext cx="234900" cy="960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77"/>
          <p:cNvSpPr/>
          <p:nvPr/>
        </p:nvSpPr>
        <p:spPr>
          <a:xfrm>
            <a:off x="2579275" y="1390400"/>
            <a:ext cx="234900" cy="960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77"/>
          <p:cNvSpPr/>
          <p:nvPr/>
        </p:nvSpPr>
        <p:spPr>
          <a:xfrm>
            <a:off x="3083825" y="1390400"/>
            <a:ext cx="234900" cy="960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77"/>
          <p:cNvSpPr/>
          <p:nvPr/>
        </p:nvSpPr>
        <p:spPr>
          <a:xfrm>
            <a:off x="3588375" y="1390400"/>
            <a:ext cx="234900" cy="960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77"/>
          <p:cNvSpPr txBox="1"/>
          <p:nvPr/>
        </p:nvSpPr>
        <p:spPr>
          <a:xfrm>
            <a:off x="208875" y="2393450"/>
            <a:ext cx="4482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</a:t>
            </a:r>
            <a:endParaRPr/>
          </a:p>
        </p:txBody>
      </p:sp>
      <p:sp>
        <p:nvSpPr>
          <p:cNvPr id="615" name="Google Shape;615;p77"/>
          <p:cNvSpPr txBox="1"/>
          <p:nvPr/>
        </p:nvSpPr>
        <p:spPr>
          <a:xfrm>
            <a:off x="514400" y="2393450"/>
            <a:ext cx="611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</a:t>
            </a:r>
            <a:endParaRPr/>
          </a:p>
        </p:txBody>
      </p:sp>
      <p:sp>
        <p:nvSpPr>
          <p:cNvPr id="616" name="Google Shape;616;p77"/>
          <p:cNvSpPr txBox="1"/>
          <p:nvPr/>
        </p:nvSpPr>
        <p:spPr>
          <a:xfrm>
            <a:off x="1382075" y="2393450"/>
            <a:ext cx="611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</a:t>
            </a:r>
            <a:endParaRPr/>
          </a:p>
        </p:txBody>
      </p:sp>
      <p:sp>
        <p:nvSpPr>
          <p:cNvPr id="617" name="Google Shape;617;p77"/>
          <p:cNvSpPr txBox="1"/>
          <p:nvPr/>
        </p:nvSpPr>
        <p:spPr>
          <a:xfrm>
            <a:off x="1993175" y="2393450"/>
            <a:ext cx="611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</a:t>
            </a:r>
            <a:endParaRPr/>
          </a:p>
        </p:txBody>
      </p:sp>
      <p:sp>
        <p:nvSpPr>
          <p:cNvPr id="618" name="Google Shape;618;p77"/>
          <p:cNvSpPr txBox="1"/>
          <p:nvPr/>
        </p:nvSpPr>
        <p:spPr>
          <a:xfrm>
            <a:off x="2472725" y="2393450"/>
            <a:ext cx="6111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</a:t>
            </a:r>
            <a:endParaRPr/>
          </a:p>
        </p:txBody>
      </p:sp>
      <p:sp>
        <p:nvSpPr>
          <p:cNvPr id="619" name="Google Shape;619;p77"/>
          <p:cNvSpPr txBox="1"/>
          <p:nvPr/>
        </p:nvSpPr>
        <p:spPr>
          <a:xfrm>
            <a:off x="2977275" y="2393450"/>
            <a:ext cx="667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doing</a:t>
            </a:r>
            <a:endParaRPr/>
          </a:p>
        </p:txBody>
      </p:sp>
      <p:sp>
        <p:nvSpPr>
          <p:cNvPr id="620" name="Google Shape;620;p77"/>
          <p:cNvSpPr txBox="1"/>
          <p:nvPr/>
        </p:nvSpPr>
        <p:spPr>
          <a:xfrm>
            <a:off x="3563375" y="2393450"/>
            <a:ext cx="667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621" name="Google Shape;621;p77"/>
          <p:cNvSpPr/>
          <p:nvPr/>
        </p:nvSpPr>
        <p:spPr>
          <a:xfrm>
            <a:off x="4114575" y="1369050"/>
            <a:ext cx="192000" cy="960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7"/>
          <p:cNvSpPr txBox="1"/>
          <p:nvPr/>
        </p:nvSpPr>
        <p:spPr>
          <a:xfrm>
            <a:off x="4456050" y="1699875"/>
            <a:ext cx="9072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 dim</a:t>
            </a:r>
            <a:endParaRPr/>
          </a:p>
        </p:txBody>
      </p:sp>
      <p:sp>
        <p:nvSpPr>
          <p:cNvPr id="623" name="Google Shape;623;p77"/>
          <p:cNvSpPr txBox="1"/>
          <p:nvPr/>
        </p:nvSpPr>
        <p:spPr>
          <a:xfrm>
            <a:off x="79200" y="812275"/>
            <a:ext cx="8760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Let’s say we have a sequence of 100 dimensional word embeddings.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4" name="Google Shape;624;p77"/>
          <p:cNvSpPr/>
          <p:nvPr/>
        </p:nvSpPr>
        <p:spPr>
          <a:xfrm rot="5400000">
            <a:off x="1868325" y="1167800"/>
            <a:ext cx="288000" cy="3606900"/>
          </a:xfrm>
          <a:prstGeom prst="righ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77"/>
          <p:cNvSpPr txBox="1"/>
          <p:nvPr/>
        </p:nvSpPr>
        <p:spPr>
          <a:xfrm>
            <a:off x="1275975" y="3071150"/>
            <a:ext cx="1824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length = 8</a:t>
            </a:r>
            <a:endParaRPr/>
          </a:p>
        </p:txBody>
      </p:sp>
      <p:sp>
        <p:nvSpPr>
          <p:cNvPr id="626" name="Google Shape;626;p77"/>
          <p:cNvSpPr/>
          <p:nvPr/>
        </p:nvSpPr>
        <p:spPr>
          <a:xfrm>
            <a:off x="5395125" y="2980400"/>
            <a:ext cx="2337000" cy="288000"/>
          </a:xfrm>
          <a:prstGeom prst="cube">
            <a:avLst>
              <a:gd fmla="val 25000" name="adj"/>
            </a:avLst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77"/>
          <p:cNvSpPr/>
          <p:nvPr/>
        </p:nvSpPr>
        <p:spPr>
          <a:xfrm>
            <a:off x="5312750" y="3058100"/>
            <a:ext cx="2337000" cy="288000"/>
          </a:xfrm>
          <a:prstGeom prst="cube">
            <a:avLst>
              <a:gd fmla="val 25000" name="adj"/>
            </a:avLst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77"/>
          <p:cNvSpPr/>
          <p:nvPr/>
        </p:nvSpPr>
        <p:spPr>
          <a:xfrm>
            <a:off x="4681550" y="3705800"/>
            <a:ext cx="2337000" cy="288000"/>
          </a:xfrm>
          <a:prstGeom prst="cube">
            <a:avLst>
              <a:gd fmla="val 25000" name="adj"/>
            </a:avLst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9" name="Google Shape;629;p77"/>
          <p:cNvCxnSpPr/>
          <p:nvPr/>
        </p:nvCxnSpPr>
        <p:spPr>
          <a:xfrm>
            <a:off x="4909650" y="3791425"/>
            <a:ext cx="0" cy="213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77"/>
          <p:cNvCxnSpPr/>
          <p:nvPr/>
        </p:nvCxnSpPr>
        <p:spPr>
          <a:xfrm>
            <a:off x="5162375" y="3783500"/>
            <a:ext cx="0" cy="213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77"/>
          <p:cNvCxnSpPr/>
          <p:nvPr/>
        </p:nvCxnSpPr>
        <p:spPr>
          <a:xfrm>
            <a:off x="5466100" y="3791425"/>
            <a:ext cx="0" cy="213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p77"/>
          <p:cNvCxnSpPr/>
          <p:nvPr/>
        </p:nvCxnSpPr>
        <p:spPr>
          <a:xfrm>
            <a:off x="5769825" y="3791425"/>
            <a:ext cx="0" cy="213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77"/>
          <p:cNvCxnSpPr/>
          <p:nvPr/>
        </p:nvCxnSpPr>
        <p:spPr>
          <a:xfrm>
            <a:off x="6073550" y="3783500"/>
            <a:ext cx="0" cy="213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Google Shape;634;p77"/>
          <p:cNvCxnSpPr/>
          <p:nvPr/>
        </p:nvCxnSpPr>
        <p:spPr>
          <a:xfrm>
            <a:off x="6377275" y="3783500"/>
            <a:ext cx="0" cy="213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77"/>
          <p:cNvCxnSpPr/>
          <p:nvPr/>
        </p:nvCxnSpPr>
        <p:spPr>
          <a:xfrm>
            <a:off x="6681000" y="3783500"/>
            <a:ext cx="0" cy="213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6" name="Google Shape;636;p77"/>
          <p:cNvGrpSpPr/>
          <p:nvPr/>
        </p:nvGrpSpPr>
        <p:grpSpPr>
          <a:xfrm>
            <a:off x="5208775" y="3180150"/>
            <a:ext cx="2337000" cy="298925"/>
            <a:chOff x="5541350" y="3561150"/>
            <a:chExt cx="2337000" cy="298925"/>
          </a:xfrm>
        </p:grpSpPr>
        <p:sp>
          <p:nvSpPr>
            <p:cNvPr id="637" name="Google Shape;637;p77"/>
            <p:cNvSpPr/>
            <p:nvPr/>
          </p:nvSpPr>
          <p:spPr>
            <a:xfrm>
              <a:off x="5541350" y="3561150"/>
              <a:ext cx="2337000" cy="288000"/>
            </a:xfrm>
            <a:prstGeom prst="cube">
              <a:avLst>
                <a:gd fmla="val 25000" name="adj"/>
              </a:avLst>
            </a:prstGeom>
            <a:solidFill>
              <a:srgbClr val="FCE5CD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8" name="Google Shape;638;p77"/>
            <p:cNvCxnSpPr/>
            <p:nvPr/>
          </p:nvCxnSpPr>
          <p:spPr>
            <a:xfrm>
              <a:off x="5769450" y="3646775"/>
              <a:ext cx="0" cy="2133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9" name="Google Shape;639;p77"/>
            <p:cNvCxnSpPr/>
            <p:nvPr/>
          </p:nvCxnSpPr>
          <p:spPr>
            <a:xfrm>
              <a:off x="6022175" y="3638850"/>
              <a:ext cx="0" cy="2133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0" name="Google Shape;640;p77"/>
            <p:cNvCxnSpPr/>
            <p:nvPr/>
          </p:nvCxnSpPr>
          <p:spPr>
            <a:xfrm>
              <a:off x="6325900" y="3646775"/>
              <a:ext cx="0" cy="2133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" name="Google Shape;641;p77"/>
            <p:cNvCxnSpPr/>
            <p:nvPr/>
          </p:nvCxnSpPr>
          <p:spPr>
            <a:xfrm>
              <a:off x="6629625" y="3646775"/>
              <a:ext cx="0" cy="2133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" name="Google Shape;642;p77"/>
            <p:cNvCxnSpPr/>
            <p:nvPr/>
          </p:nvCxnSpPr>
          <p:spPr>
            <a:xfrm>
              <a:off x="6933350" y="3638850"/>
              <a:ext cx="0" cy="2133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3" name="Google Shape;643;p77"/>
            <p:cNvCxnSpPr/>
            <p:nvPr/>
          </p:nvCxnSpPr>
          <p:spPr>
            <a:xfrm>
              <a:off x="7237075" y="3638850"/>
              <a:ext cx="0" cy="2133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4" name="Google Shape;644;p77"/>
            <p:cNvCxnSpPr/>
            <p:nvPr/>
          </p:nvCxnSpPr>
          <p:spPr>
            <a:xfrm>
              <a:off x="7540800" y="3638850"/>
              <a:ext cx="0" cy="2133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45" name="Google Shape;645;p77"/>
          <p:cNvGrpSpPr/>
          <p:nvPr/>
        </p:nvGrpSpPr>
        <p:grpSpPr>
          <a:xfrm rot="-8100000">
            <a:off x="5962090" y="3330793"/>
            <a:ext cx="74699" cy="390296"/>
            <a:chOff x="1312550" y="2731825"/>
            <a:chExt cx="74700" cy="390300"/>
          </a:xfrm>
        </p:grpSpPr>
        <p:sp>
          <p:nvSpPr>
            <p:cNvPr id="646" name="Google Shape;646;p77"/>
            <p:cNvSpPr/>
            <p:nvPr/>
          </p:nvSpPr>
          <p:spPr>
            <a:xfrm>
              <a:off x="1312550" y="2731825"/>
              <a:ext cx="74700" cy="855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77"/>
            <p:cNvSpPr/>
            <p:nvPr/>
          </p:nvSpPr>
          <p:spPr>
            <a:xfrm>
              <a:off x="1312550" y="2884225"/>
              <a:ext cx="74700" cy="855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77"/>
            <p:cNvSpPr/>
            <p:nvPr/>
          </p:nvSpPr>
          <p:spPr>
            <a:xfrm>
              <a:off x="1312550" y="3036625"/>
              <a:ext cx="74700" cy="855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9" name="Google Shape;649;p77"/>
          <p:cNvSpPr/>
          <p:nvPr/>
        </p:nvSpPr>
        <p:spPr>
          <a:xfrm rot="1790667">
            <a:off x="3986146" y="2517431"/>
            <a:ext cx="1156241" cy="90763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arrange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 2D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50" name="Google Shape;650;p77"/>
          <p:cNvCxnSpPr/>
          <p:nvPr/>
        </p:nvCxnSpPr>
        <p:spPr>
          <a:xfrm flipH="1" rot="10800000">
            <a:off x="7134500" y="3300400"/>
            <a:ext cx="810900" cy="832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1" name="Google Shape;651;p77"/>
          <p:cNvSpPr txBox="1"/>
          <p:nvPr/>
        </p:nvSpPr>
        <p:spPr>
          <a:xfrm rot="-2700000">
            <a:off x="7276365" y="3794449"/>
            <a:ext cx="907077" cy="3415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 dim</a:t>
            </a:r>
            <a:endParaRPr/>
          </a:p>
        </p:txBody>
      </p:sp>
      <p:cxnSp>
        <p:nvCxnSpPr>
          <p:cNvPr id="652" name="Google Shape;652;p77"/>
          <p:cNvCxnSpPr/>
          <p:nvPr/>
        </p:nvCxnSpPr>
        <p:spPr>
          <a:xfrm>
            <a:off x="4648125" y="4239625"/>
            <a:ext cx="2219700" cy="10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3" name="Google Shape;653;p77"/>
          <p:cNvSpPr txBox="1"/>
          <p:nvPr/>
        </p:nvSpPr>
        <p:spPr>
          <a:xfrm>
            <a:off x="4845525" y="4353500"/>
            <a:ext cx="1824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length = 8</a:t>
            </a:r>
            <a:endParaRPr/>
          </a:p>
        </p:txBody>
      </p:sp>
      <p:sp>
        <p:nvSpPr>
          <p:cNvPr id="654" name="Google Shape;654;p77"/>
          <p:cNvSpPr txBox="1"/>
          <p:nvPr/>
        </p:nvSpPr>
        <p:spPr>
          <a:xfrm>
            <a:off x="1033550" y="2393450"/>
            <a:ext cx="4482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,</a:t>
            </a:r>
            <a:endParaRPr/>
          </a:p>
        </p:txBody>
      </p:sp>
      <p:sp>
        <p:nvSpPr>
          <p:cNvPr id="655" name="Google Shape;655;p77"/>
          <p:cNvSpPr/>
          <p:nvPr/>
        </p:nvSpPr>
        <p:spPr>
          <a:xfrm>
            <a:off x="1136325" y="1390425"/>
            <a:ext cx="234900" cy="960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77"/>
          <p:cNvSpPr txBox="1"/>
          <p:nvPr/>
        </p:nvSpPr>
        <p:spPr>
          <a:xfrm>
            <a:off x="0" y="4849438"/>
            <a:ext cx="8385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Ubuntu"/>
                <a:ea typeface="Ubuntu"/>
                <a:cs typeface="Ubuntu"/>
                <a:sym typeface="Ubuntu"/>
              </a:rPr>
              <a:t>Slide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: Santiago Pascual (</a:t>
            </a:r>
            <a:r>
              <a:rPr lang="en" sz="1200" u="sng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UPC DLAI 2018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2" name="Google Shape;662;p78"/>
          <p:cNvSpPr txBox="1"/>
          <p:nvPr/>
        </p:nvSpPr>
        <p:spPr>
          <a:xfrm>
            <a:off x="0" y="4849438"/>
            <a:ext cx="8385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Ubuntu"/>
                <a:ea typeface="Ubuntu"/>
                <a:cs typeface="Ubuntu"/>
                <a:sym typeface="Ubuntu"/>
              </a:rPr>
              <a:t>Slide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: Santiago Pascual (</a:t>
            </a:r>
            <a:r>
              <a:rPr lang="en" sz="1200" u="sng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UPC DLAI 2018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63" name="Google Shape;663;p78"/>
          <p:cNvSpPr txBox="1"/>
          <p:nvPr/>
        </p:nvSpPr>
        <p:spPr>
          <a:xfrm>
            <a:off x="289050" y="675750"/>
            <a:ext cx="8718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We can apply a 1D convolutional activation over the 2D matrix: for an arbitrary kernel of width=3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64" name="Google Shape;664;p78"/>
          <p:cNvSpPr/>
          <p:nvPr/>
        </p:nvSpPr>
        <p:spPr>
          <a:xfrm>
            <a:off x="1180400" y="2949375"/>
            <a:ext cx="2337000" cy="288000"/>
          </a:xfrm>
          <a:prstGeom prst="cube">
            <a:avLst>
              <a:gd fmla="val 25000" name="adj"/>
            </a:avLst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78"/>
          <p:cNvSpPr/>
          <p:nvPr/>
        </p:nvSpPr>
        <p:spPr>
          <a:xfrm>
            <a:off x="1098025" y="3027075"/>
            <a:ext cx="2337000" cy="288000"/>
          </a:xfrm>
          <a:prstGeom prst="cube">
            <a:avLst>
              <a:gd fmla="val 25000" name="adj"/>
            </a:avLst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78"/>
          <p:cNvSpPr/>
          <p:nvPr/>
        </p:nvSpPr>
        <p:spPr>
          <a:xfrm>
            <a:off x="466825" y="3674775"/>
            <a:ext cx="2337000" cy="288000"/>
          </a:xfrm>
          <a:prstGeom prst="cube">
            <a:avLst>
              <a:gd fmla="val 25000" name="adj"/>
            </a:avLst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7" name="Google Shape;667;p78"/>
          <p:cNvCxnSpPr/>
          <p:nvPr/>
        </p:nvCxnSpPr>
        <p:spPr>
          <a:xfrm>
            <a:off x="694925" y="3760400"/>
            <a:ext cx="0" cy="213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78"/>
          <p:cNvCxnSpPr/>
          <p:nvPr/>
        </p:nvCxnSpPr>
        <p:spPr>
          <a:xfrm>
            <a:off x="947650" y="3752475"/>
            <a:ext cx="0" cy="213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78"/>
          <p:cNvCxnSpPr/>
          <p:nvPr/>
        </p:nvCxnSpPr>
        <p:spPr>
          <a:xfrm>
            <a:off x="1251375" y="3760400"/>
            <a:ext cx="0" cy="213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78"/>
          <p:cNvCxnSpPr/>
          <p:nvPr/>
        </p:nvCxnSpPr>
        <p:spPr>
          <a:xfrm>
            <a:off x="1555100" y="3760400"/>
            <a:ext cx="0" cy="213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78"/>
          <p:cNvCxnSpPr/>
          <p:nvPr/>
        </p:nvCxnSpPr>
        <p:spPr>
          <a:xfrm>
            <a:off x="1858825" y="3752475"/>
            <a:ext cx="0" cy="213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78"/>
          <p:cNvCxnSpPr/>
          <p:nvPr/>
        </p:nvCxnSpPr>
        <p:spPr>
          <a:xfrm>
            <a:off x="2162550" y="3752475"/>
            <a:ext cx="0" cy="213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78"/>
          <p:cNvCxnSpPr/>
          <p:nvPr/>
        </p:nvCxnSpPr>
        <p:spPr>
          <a:xfrm>
            <a:off x="2466275" y="3752475"/>
            <a:ext cx="0" cy="213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4" name="Google Shape;674;p78"/>
          <p:cNvGrpSpPr/>
          <p:nvPr/>
        </p:nvGrpSpPr>
        <p:grpSpPr>
          <a:xfrm>
            <a:off x="994050" y="3149125"/>
            <a:ext cx="2337000" cy="298925"/>
            <a:chOff x="5541350" y="3561150"/>
            <a:chExt cx="2337000" cy="298925"/>
          </a:xfrm>
        </p:grpSpPr>
        <p:sp>
          <p:nvSpPr>
            <p:cNvPr id="675" name="Google Shape;675;p78"/>
            <p:cNvSpPr/>
            <p:nvPr/>
          </p:nvSpPr>
          <p:spPr>
            <a:xfrm>
              <a:off x="5541350" y="3561150"/>
              <a:ext cx="2337000" cy="288000"/>
            </a:xfrm>
            <a:prstGeom prst="cube">
              <a:avLst>
                <a:gd fmla="val 25000" name="adj"/>
              </a:avLst>
            </a:prstGeom>
            <a:solidFill>
              <a:srgbClr val="FCE5CD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6" name="Google Shape;676;p78"/>
            <p:cNvCxnSpPr/>
            <p:nvPr/>
          </p:nvCxnSpPr>
          <p:spPr>
            <a:xfrm>
              <a:off x="5769450" y="3646775"/>
              <a:ext cx="0" cy="2133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78"/>
            <p:cNvCxnSpPr/>
            <p:nvPr/>
          </p:nvCxnSpPr>
          <p:spPr>
            <a:xfrm>
              <a:off x="6022175" y="3638850"/>
              <a:ext cx="0" cy="2133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8" name="Google Shape;678;p78"/>
            <p:cNvCxnSpPr/>
            <p:nvPr/>
          </p:nvCxnSpPr>
          <p:spPr>
            <a:xfrm>
              <a:off x="6325900" y="3646775"/>
              <a:ext cx="0" cy="2133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9" name="Google Shape;679;p78"/>
            <p:cNvCxnSpPr/>
            <p:nvPr/>
          </p:nvCxnSpPr>
          <p:spPr>
            <a:xfrm>
              <a:off x="6629625" y="3646775"/>
              <a:ext cx="0" cy="2133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0" name="Google Shape;680;p78"/>
            <p:cNvCxnSpPr/>
            <p:nvPr/>
          </p:nvCxnSpPr>
          <p:spPr>
            <a:xfrm>
              <a:off x="6933350" y="3638850"/>
              <a:ext cx="0" cy="2133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1" name="Google Shape;681;p78"/>
            <p:cNvCxnSpPr/>
            <p:nvPr/>
          </p:nvCxnSpPr>
          <p:spPr>
            <a:xfrm>
              <a:off x="7237075" y="3638850"/>
              <a:ext cx="0" cy="2133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2" name="Google Shape;682;p78"/>
            <p:cNvCxnSpPr/>
            <p:nvPr/>
          </p:nvCxnSpPr>
          <p:spPr>
            <a:xfrm>
              <a:off x="7540800" y="3638850"/>
              <a:ext cx="0" cy="2133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83" name="Google Shape;683;p78"/>
          <p:cNvGrpSpPr/>
          <p:nvPr/>
        </p:nvGrpSpPr>
        <p:grpSpPr>
          <a:xfrm rot="-8100000">
            <a:off x="1747365" y="3299768"/>
            <a:ext cx="74699" cy="390296"/>
            <a:chOff x="1312550" y="2731825"/>
            <a:chExt cx="74700" cy="390300"/>
          </a:xfrm>
        </p:grpSpPr>
        <p:sp>
          <p:nvSpPr>
            <p:cNvPr id="684" name="Google Shape;684;p78"/>
            <p:cNvSpPr/>
            <p:nvPr/>
          </p:nvSpPr>
          <p:spPr>
            <a:xfrm>
              <a:off x="1312550" y="2731825"/>
              <a:ext cx="74700" cy="855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78"/>
            <p:cNvSpPr/>
            <p:nvPr/>
          </p:nvSpPr>
          <p:spPr>
            <a:xfrm>
              <a:off x="1312550" y="2884225"/>
              <a:ext cx="74700" cy="855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78"/>
            <p:cNvSpPr/>
            <p:nvPr/>
          </p:nvSpPr>
          <p:spPr>
            <a:xfrm>
              <a:off x="1312550" y="3036625"/>
              <a:ext cx="74700" cy="855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87" name="Google Shape;687;p78"/>
          <p:cNvCxnSpPr/>
          <p:nvPr/>
        </p:nvCxnSpPr>
        <p:spPr>
          <a:xfrm flipH="1" rot="10800000">
            <a:off x="2919775" y="3269375"/>
            <a:ext cx="810900" cy="832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8" name="Google Shape;688;p78"/>
          <p:cNvSpPr txBox="1"/>
          <p:nvPr/>
        </p:nvSpPr>
        <p:spPr>
          <a:xfrm rot="-2700000">
            <a:off x="3061640" y="3763424"/>
            <a:ext cx="907077" cy="3415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 dim</a:t>
            </a:r>
            <a:endParaRPr/>
          </a:p>
        </p:txBody>
      </p:sp>
      <p:cxnSp>
        <p:nvCxnSpPr>
          <p:cNvPr id="689" name="Google Shape;689;p78"/>
          <p:cNvCxnSpPr/>
          <p:nvPr/>
        </p:nvCxnSpPr>
        <p:spPr>
          <a:xfrm>
            <a:off x="433400" y="4208600"/>
            <a:ext cx="2219700" cy="10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0" name="Google Shape;690;p78"/>
          <p:cNvSpPr txBox="1"/>
          <p:nvPr/>
        </p:nvSpPr>
        <p:spPr>
          <a:xfrm>
            <a:off x="630800" y="4322475"/>
            <a:ext cx="1824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length = 8</a:t>
            </a:r>
            <a:endParaRPr/>
          </a:p>
        </p:txBody>
      </p:sp>
      <p:sp>
        <p:nvSpPr>
          <p:cNvPr id="691" name="Google Shape;691;p78"/>
          <p:cNvSpPr/>
          <p:nvPr/>
        </p:nvSpPr>
        <p:spPr>
          <a:xfrm>
            <a:off x="1555100" y="1636600"/>
            <a:ext cx="810900" cy="341400"/>
          </a:xfrm>
          <a:prstGeom prst="cube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2" name="Google Shape;692;p78"/>
          <p:cNvCxnSpPr/>
          <p:nvPr/>
        </p:nvCxnSpPr>
        <p:spPr>
          <a:xfrm>
            <a:off x="2022325" y="1721800"/>
            <a:ext cx="0" cy="256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78"/>
          <p:cNvCxnSpPr/>
          <p:nvPr/>
        </p:nvCxnSpPr>
        <p:spPr>
          <a:xfrm>
            <a:off x="1792825" y="1721950"/>
            <a:ext cx="0" cy="256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4" name="Google Shape;694;p78"/>
          <p:cNvSpPr txBox="1"/>
          <p:nvPr/>
        </p:nvSpPr>
        <p:spPr>
          <a:xfrm>
            <a:off x="752100" y="1485250"/>
            <a:ext cx="7095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K1</a:t>
            </a:r>
            <a:endParaRPr/>
          </a:p>
        </p:txBody>
      </p:sp>
      <p:sp>
        <p:nvSpPr>
          <p:cNvPr id="695" name="Google Shape;695;p78"/>
          <p:cNvSpPr/>
          <p:nvPr/>
        </p:nvSpPr>
        <p:spPr>
          <a:xfrm>
            <a:off x="1453375" y="1721950"/>
            <a:ext cx="810900" cy="341400"/>
          </a:xfrm>
          <a:prstGeom prst="cube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6" name="Google Shape;696;p78"/>
          <p:cNvCxnSpPr/>
          <p:nvPr/>
        </p:nvCxnSpPr>
        <p:spPr>
          <a:xfrm>
            <a:off x="1920600" y="1807150"/>
            <a:ext cx="0" cy="256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p78"/>
          <p:cNvCxnSpPr/>
          <p:nvPr/>
        </p:nvCxnSpPr>
        <p:spPr>
          <a:xfrm>
            <a:off x="1691100" y="1807300"/>
            <a:ext cx="0" cy="256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78"/>
          <p:cNvSpPr/>
          <p:nvPr/>
        </p:nvSpPr>
        <p:spPr>
          <a:xfrm>
            <a:off x="1379275" y="1813413"/>
            <a:ext cx="810900" cy="341400"/>
          </a:xfrm>
          <a:prstGeom prst="cube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9" name="Google Shape;699;p78"/>
          <p:cNvCxnSpPr/>
          <p:nvPr/>
        </p:nvCxnSpPr>
        <p:spPr>
          <a:xfrm>
            <a:off x="1846500" y="1898613"/>
            <a:ext cx="0" cy="256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0" name="Google Shape;700;p78"/>
          <p:cNvCxnSpPr/>
          <p:nvPr/>
        </p:nvCxnSpPr>
        <p:spPr>
          <a:xfrm>
            <a:off x="1617000" y="1898763"/>
            <a:ext cx="0" cy="256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1" name="Google Shape;701;p78"/>
          <p:cNvGrpSpPr/>
          <p:nvPr/>
        </p:nvGrpSpPr>
        <p:grpSpPr>
          <a:xfrm rot="-8100000">
            <a:off x="1570640" y="1979606"/>
            <a:ext cx="74699" cy="390296"/>
            <a:chOff x="1312550" y="2731825"/>
            <a:chExt cx="74700" cy="390300"/>
          </a:xfrm>
        </p:grpSpPr>
        <p:sp>
          <p:nvSpPr>
            <p:cNvPr id="702" name="Google Shape;702;p78"/>
            <p:cNvSpPr/>
            <p:nvPr/>
          </p:nvSpPr>
          <p:spPr>
            <a:xfrm>
              <a:off x="1312550" y="2731825"/>
              <a:ext cx="74700" cy="855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78"/>
            <p:cNvSpPr/>
            <p:nvPr/>
          </p:nvSpPr>
          <p:spPr>
            <a:xfrm>
              <a:off x="1312550" y="2884225"/>
              <a:ext cx="74700" cy="855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78"/>
            <p:cNvSpPr/>
            <p:nvPr/>
          </p:nvSpPr>
          <p:spPr>
            <a:xfrm>
              <a:off x="1312550" y="3036625"/>
              <a:ext cx="74700" cy="855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5" name="Google Shape;705;p78"/>
          <p:cNvSpPr/>
          <p:nvPr/>
        </p:nvSpPr>
        <p:spPr>
          <a:xfrm>
            <a:off x="947650" y="2292900"/>
            <a:ext cx="810900" cy="341400"/>
          </a:xfrm>
          <a:prstGeom prst="cube">
            <a:avLst>
              <a:gd fmla="val 25000" name="adj"/>
            </a:avLst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6" name="Google Shape;706;p78"/>
          <p:cNvCxnSpPr/>
          <p:nvPr/>
        </p:nvCxnSpPr>
        <p:spPr>
          <a:xfrm>
            <a:off x="1414875" y="2378100"/>
            <a:ext cx="0" cy="256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78"/>
          <p:cNvCxnSpPr/>
          <p:nvPr/>
        </p:nvCxnSpPr>
        <p:spPr>
          <a:xfrm>
            <a:off x="1185375" y="2378250"/>
            <a:ext cx="0" cy="256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8" name="Google Shape;708;p78"/>
          <p:cNvSpPr txBox="1"/>
          <p:nvPr/>
        </p:nvSpPr>
        <p:spPr>
          <a:xfrm>
            <a:off x="5208450" y="1702975"/>
            <a:ext cx="3649200" cy="675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Each 1D convolutional kernel is a 2D matrix of size (3, 100)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709" name="Google Shape;709;p78"/>
          <p:cNvCxnSpPr/>
          <p:nvPr/>
        </p:nvCxnSpPr>
        <p:spPr>
          <a:xfrm flipH="1" rot="10800000">
            <a:off x="1994700" y="1764000"/>
            <a:ext cx="810900" cy="832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0" name="Google Shape;710;p78"/>
          <p:cNvSpPr txBox="1"/>
          <p:nvPr/>
        </p:nvSpPr>
        <p:spPr>
          <a:xfrm rot="-2700000">
            <a:off x="2136565" y="2258049"/>
            <a:ext cx="907077" cy="3415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 dim</a:t>
            </a:r>
            <a:endParaRPr/>
          </a:p>
        </p:txBody>
      </p:sp>
      <p:sp>
        <p:nvSpPr>
          <p:cNvPr id="711" name="Google Shape;711;p78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case: Convolutions for Language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7" name="Google Shape;717;p79"/>
          <p:cNvSpPr txBox="1"/>
          <p:nvPr/>
        </p:nvSpPr>
        <p:spPr>
          <a:xfrm>
            <a:off x="0" y="4849438"/>
            <a:ext cx="8385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Ubuntu"/>
                <a:ea typeface="Ubuntu"/>
                <a:cs typeface="Ubuntu"/>
                <a:sym typeface="Ubuntu"/>
              </a:rPr>
              <a:t>Slide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: Santiago Pascual (</a:t>
            </a:r>
            <a:r>
              <a:rPr lang="en" sz="1200" u="sng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UPC DLAI 2018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18" name="Google Shape;718;p79"/>
          <p:cNvSpPr txBox="1"/>
          <p:nvPr/>
        </p:nvSpPr>
        <p:spPr>
          <a:xfrm>
            <a:off x="152400" y="709300"/>
            <a:ext cx="84090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Ubuntu"/>
                <a:ea typeface="Ubuntu"/>
                <a:cs typeface="Ubuntu"/>
                <a:sym typeface="Ubuntu"/>
              </a:rPr>
              <a:t>Note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: </a:t>
            </a:r>
            <a:r>
              <a:rPr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We depict just depth=1 for simplicity, but actual depth is 100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19" name="Google Shape;719;p79"/>
          <p:cNvSpPr/>
          <p:nvPr/>
        </p:nvSpPr>
        <p:spPr>
          <a:xfrm>
            <a:off x="2335975" y="1383400"/>
            <a:ext cx="27060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1     2     3     4     5     6     7   8</a:t>
            </a:r>
            <a:endParaRPr/>
          </a:p>
        </p:txBody>
      </p:sp>
      <p:cxnSp>
        <p:nvCxnSpPr>
          <p:cNvPr id="720" name="Google Shape;720;p79"/>
          <p:cNvCxnSpPr/>
          <p:nvPr/>
        </p:nvCxnSpPr>
        <p:spPr>
          <a:xfrm>
            <a:off x="2666800" y="13988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79"/>
          <p:cNvCxnSpPr/>
          <p:nvPr/>
        </p:nvCxnSpPr>
        <p:spPr>
          <a:xfrm>
            <a:off x="3015650" y="13988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79"/>
          <p:cNvCxnSpPr/>
          <p:nvPr/>
        </p:nvCxnSpPr>
        <p:spPr>
          <a:xfrm>
            <a:off x="4374175" y="13988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79"/>
          <p:cNvCxnSpPr/>
          <p:nvPr/>
        </p:nvCxnSpPr>
        <p:spPr>
          <a:xfrm>
            <a:off x="4043400" y="13886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" name="Google Shape;724;p79"/>
          <p:cNvCxnSpPr/>
          <p:nvPr/>
        </p:nvCxnSpPr>
        <p:spPr>
          <a:xfrm>
            <a:off x="3713900" y="13988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p79"/>
          <p:cNvCxnSpPr/>
          <p:nvPr/>
        </p:nvCxnSpPr>
        <p:spPr>
          <a:xfrm>
            <a:off x="3364775" y="13988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6" name="Google Shape;726;p79"/>
          <p:cNvCxnSpPr/>
          <p:nvPr/>
        </p:nvCxnSpPr>
        <p:spPr>
          <a:xfrm>
            <a:off x="4723050" y="13886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7" name="Google Shape;727;p79"/>
          <p:cNvSpPr/>
          <p:nvPr/>
        </p:nvSpPr>
        <p:spPr>
          <a:xfrm>
            <a:off x="2335975" y="178892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w1   w2   </a:t>
            </a:r>
            <a:r>
              <a:rPr lang="en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28" name="Google Shape;728;p79"/>
          <p:cNvCxnSpPr/>
          <p:nvPr/>
        </p:nvCxnSpPr>
        <p:spPr>
          <a:xfrm>
            <a:off x="2666775" y="1783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9" name="Google Shape;729;p79"/>
          <p:cNvCxnSpPr/>
          <p:nvPr/>
        </p:nvCxnSpPr>
        <p:spPr>
          <a:xfrm>
            <a:off x="3015625" y="1783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79"/>
          <p:cNvSpPr/>
          <p:nvPr/>
        </p:nvSpPr>
        <p:spPr>
          <a:xfrm>
            <a:off x="2666800" y="21849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w1   w2   </a:t>
            </a:r>
            <a:r>
              <a:rPr lang="en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31" name="Google Shape;731;p79"/>
          <p:cNvCxnSpPr/>
          <p:nvPr/>
        </p:nvCxnSpPr>
        <p:spPr>
          <a:xfrm>
            <a:off x="2997600" y="21790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79"/>
          <p:cNvCxnSpPr/>
          <p:nvPr/>
        </p:nvCxnSpPr>
        <p:spPr>
          <a:xfrm>
            <a:off x="3346450" y="21790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3" name="Google Shape;733;p79"/>
          <p:cNvSpPr/>
          <p:nvPr/>
        </p:nvSpPr>
        <p:spPr>
          <a:xfrm>
            <a:off x="2997600" y="259282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w1   w2   </a:t>
            </a:r>
            <a:r>
              <a:rPr lang="en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34" name="Google Shape;734;p79"/>
          <p:cNvCxnSpPr/>
          <p:nvPr/>
        </p:nvCxnSpPr>
        <p:spPr>
          <a:xfrm>
            <a:off x="3328400" y="25869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79"/>
          <p:cNvCxnSpPr/>
          <p:nvPr/>
        </p:nvCxnSpPr>
        <p:spPr>
          <a:xfrm>
            <a:off x="3677250" y="25869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6" name="Google Shape;736;p79"/>
          <p:cNvSpPr/>
          <p:nvPr/>
        </p:nvSpPr>
        <p:spPr>
          <a:xfrm>
            <a:off x="3328375" y="3004313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w1   w2   </a:t>
            </a:r>
            <a:r>
              <a:rPr lang="en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37" name="Google Shape;737;p79"/>
          <p:cNvCxnSpPr/>
          <p:nvPr/>
        </p:nvCxnSpPr>
        <p:spPr>
          <a:xfrm>
            <a:off x="3659175" y="29983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79"/>
          <p:cNvCxnSpPr/>
          <p:nvPr/>
        </p:nvCxnSpPr>
        <p:spPr>
          <a:xfrm>
            <a:off x="4008025" y="29983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9" name="Google Shape;739;p79"/>
          <p:cNvSpPr/>
          <p:nvPr/>
        </p:nvSpPr>
        <p:spPr>
          <a:xfrm>
            <a:off x="3677250" y="34217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w1   w2   </a:t>
            </a:r>
            <a:r>
              <a:rPr lang="en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40" name="Google Shape;740;p79"/>
          <p:cNvCxnSpPr/>
          <p:nvPr/>
        </p:nvCxnSpPr>
        <p:spPr>
          <a:xfrm>
            <a:off x="4008050" y="34158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79"/>
          <p:cNvCxnSpPr/>
          <p:nvPr/>
        </p:nvCxnSpPr>
        <p:spPr>
          <a:xfrm>
            <a:off x="4356900" y="34158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2" name="Google Shape;742;p79"/>
          <p:cNvSpPr/>
          <p:nvPr/>
        </p:nvSpPr>
        <p:spPr>
          <a:xfrm>
            <a:off x="2681425" y="4399925"/>
            <a:ext cx="19944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1     2     3     4     5   6</a:t>
            </a:r>
            <a:endParaRPr/>
          </a:p>
        </p:txBody>
      </p:sp>
      <p:cxnSp>
        <p:nvCxnSpPr>
          <p:cNvPr id="743" name="Google Shape;743;p79"/>
          <p:cNvCxnSpPr/>
          <p:nvPr/>
        </p:nvCxnSpPr>
        <p:spPr>
          <a:xfrm>
            <a:off x="3349100" y="44051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4" name="Google Shape;744;p79"/>
          <p:cNvCxnSpPr/>
          <p:nvPr/>
        </p:nvCxnSpPr>
        <p:spPr>
          <a:xfrm>
            <a:off x="4341500" y="44051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5" name="Google Shape;745;p79"/>
          <p:cNvCxnSpPr/>
          <p:nvPr/>
        </p:nvCxnSpPr>
        <p:spPr>
          <a:xfrm>
            <a:off x="4010700" y="44051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Google Shape;746;p79"/>
          <p:cNvCxnSpPr/>
          <p:nvPr/>
        </p:nvCxnSpPr>
        <p:spPr>
          <a:xfrm>
            <a:off x="3679900" y="44051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7" name="Google Shape;747;p79"/>
          <p:cNvSpPr/>
          <p:nvPr/>
        </p:nvSpPr>
        <p:spPr>
          <a:xfrm>
            <a:off x="3996050" y="38451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w1   w2   </a:t>
            </a:r>
            <a:r>
              <a:rPr lang="en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48" name="Google Shape;748;p79"/>
          <p:cNvCxnSpPr/>
          <p:nvPr/>
        </p:nvCxnSpPr>
        <p:spPr>
          <a:xfrm>
            <a:off x="4326850" y="38391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" name="Google Shape;749;p79"/>
          <p:cNvCxnSpPr/>
          <p:nvPr/>
        </p:nvCxnSpPr>
        <p:spPr>
          <a:xfrm>
            <a:off x="4675700" y="38391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" name="Google Shape;750;p79"/>
          <p:cNvCxnSpPr/>
          <p:nvPr/>
        </p:nvCxnSpPr>
        <p:spPr>
          <a:xfrm>
            <a:off x="3018300" y="44212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79"/>
          <p:cNvCxnSpPr/>
          <p:nvPr/>
        </p:nvCxnSpPr>
        <p:spPr>
          <a:xfrm>
            <a:off x="2837550" y="2514525"/>
            <a:ext cx="21300" cy="18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2" name="Google Shape;752;p79"/>
          <p:cNvCxnSpPr/>
          <p:nvPr/>
        </p:nvCxnSpPr>
        <p:spPr>
          <a:xfrm>
            <a:off x="3157675" y="2920025"/>
            <a:ext cx="0" cy="14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3" name="Google Shape;753;p79"/>
          <p:cNvCxnSpPr/>
          <p:nvPr/>
        </p:nvCxnSpPr>
        <p:spPr>
          <a:xfrm flipH="1">
            <a:off x="3456500" y="3328625"/>
            <a:ext cx="10800" cy="105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4" name="Google Shape;754;p79"/>
          <p:cNvCxnSpPr/>
          <p:nvPr/>
        </p:nvCxnSpPr>
        <p:spPr>
          <a:xfrm flipH="1">
            <a:off x="3845875" y="3740138"/>
            <a:ext cx="10800" cy="65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5" name="Google Shape;755;p79"/>
          <p:cNvCxnSpPr/>
          <p:nvPr/>
        </p:nvCxnSpPr>
        <p:spPr>
          <a:xfrm>
            <a:off x="4171450" y="4147200"/>
            <a:ext cx="0" cy="234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6" name="Google Shape;756;p79"/>
          <p:cNvCxnSpPr>
            <a:stCxn id="747" idx="2"/>
          </p:cNvCxnSpPr>
          <p:nvPr/>
        </p:nvCxnSpPr>
        <p:spPr>
          <a:xfrm>
            <a:off x="4518950" y="4154700"/>
            <a:ext cx="4500" cy="23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7" name="Google Shape;757;p79"/>
          <p:cNvSpPr txBox="1"/>
          <p:nvPr/>
        </p:nvSpPr>
        <p:spPr>
          <a:xfrm>
            <a:off x="5322700" y="1698250"/>
            <a:ext cx="37701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</a:t>
            </a:r>
            <a:r>
              <a:rPr baseline="-25000"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</a:t>
            </a: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= L</a:t>
            </a:r>
            <a:r>
              <a:rPr baseline="-25000"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x</a:t>
            </a: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-(K-1)= 8 - (3-1) = 6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The output tensor is (6,1).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58" name="Google Shape;758;p79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case: Convolutions for Language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4" name="Google Shape;764;p80"/>
          <p:cNvSpPr txBox="1"/>
          <p:nvPr/>
        </p:nvSpPr>
        <p:spPr>
          <a:xfrm>
            <a:off x="0" y="4849438"/>
            <a:ext cx="8385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Ubuntu"/>
                <a:ea typeface="Ubuntu"/>
                <a:cs typeface="Ubuntu"/>
                <a:sym typeface="Ubuntu"/>
              </a:rPr>
              <a:t>Slide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: Santiago Pascual (</a:t>
            </a:r>
            <a:r>
              <a:rPr lang="en" sz="1200" u="sng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UPC DLAI 2018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5" name="Google Shape;765;p80"/>
          <p:cNvSpPr txBox="1"/>
          <p:nvPr/>
        </p:nvSpPr>
        <p:spPr>
          <a:xfrm>
            <a:off x="304800" y="616900"/>
            <a:ext cx="84090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When can add </a:t>
            </a:r>
            <a:r>
              <a:rPr b="1" lang="en" sz="1800">
                <a:latin typeface="Ubuntu"/>
                <a:ea typeface="Ubuntu"/>
                <a:cs typeface="Ubuntu"/>
                <a:sym typeface="Ubuntu"/>
              </a:rPr>
              <a:t>zero padding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on both sides of the sequence: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66" name="Google Shape;766;p80"/>
          <p:cNvSpPr/>
          <p:nvPr/>
        </p:nvSpPr>
        <p:spPr>
          <a:xfrm>
            <a:off x="2635450" y="1081438"/>
            <a:ext cx="27060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1     2     3     4     5     6     7   8</a:t>
            </a:r>
            <a:endParaRPr/>
          </a:p>
        </p:txBody>
      </p:sp>
      <p:cxnSp>
        <p:nvCxnSpPr>
          <p:cNvPr id="767" name="Google Shape;767;p80"/>
          <p:cNvCxnSpPr/>
          <p:nvPr/>
        </p:nvCxnSpPr>
        <p:spPr>
          <a:xfrm>
            <a:off x="2966275" y="10968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8" name="Google Shape;768;p80"/>
          <p:cNvCxnSpPr/>
          <p:nvPr/>
        </p:nvCxnSpPr>
        <p:spPr>
          <a:xfrm>
            <a:off x="3315125" y="10968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80"/>
          <p:cNvCxnSpPr/>
          <p:nvPr/>
        </p:nvCxnSpPr>
        <p:spPr>
          <a:xfrm>
            <a:off x="4673650" y="10968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80"/>
          <p:cNvCxnSpPr/>
          <p:nvPr/>
        </p:nvCxnSpPr>
        <p:spPr>
          <a:xfrm>
            <a:off x="4342875" y="10866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80"/>
          <p:cNvCxnSpPr/>
          <p:nvPr/>
        </p:nvCxnSpPr>
        <p:spPr>
          <a:xfrm>
            <a:off x="4013375" y="10968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2" name="Google Shape;772;p80"/>
          <p:cNvCxnSpPr/>
          <p:nvPr/>
        </p:nvCxnSpPr>
        <p:spPr>
          <a:xfrm>
            <a:off x="3664250" y="10968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80"/>
          <p:cNvCxnSpPr/>
          <p:nvPr/>
        </p:nvCxnSpPr>
        <p:spPr>
          <a:xfrm>
            <a:off x="5022525" y="10866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80"/>
          <p:cNvSpPr/>
          <p:nvPr/>
        </p:nvSpPr>
        <p:spPr>
          <a:xfrm>
            <a:off x="2640775" y="17787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w1   w2   </a:t>
            </a:r>
            <a:r>
              <a:rPr lang="en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75" name="Google Shape;775;p80"/>
          <p:cNvCxnSpPr/>
          <p:nvPr/>
        </p:nvCxnSpPr>
        <p:spPr>
          <a:xfrm>
            <a:off x="2971575" y="17727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80"/>
          <p:cNvCxnSpPr/>
          <p:nvPr/>
        </p:nvCxnSpPr>
        <p:spPr>
          <a:xfrm>
            <a:off x="3320425" y="17727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7" name="Google Shape;777;p80"/>
          <p:cNvSpPr/>
          <p:nvPr/>
        </p:nvSpPr>
        <p:spPr>
          <a:xfrm>
            <a:off x="2971575" y="21415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w1   w2   </a:t>
            </a:r>
            <a:r>
              <a:rPr lang="en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78" name="Google Shape;778;p80"/>
          <p:cNvCxnSpPr/>
          <p:nvPr/>
        </p:nvCxnSpPr>
        <p:spPr>
          <a:xfrm>
            <a:off x="3302375" y="21355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80"/>
          <p:cNvCxnSpPr/>
          <p:nvPr/>
        </p:nvCxnSpPr>
        <p:spPr>
          <a:xfrm>
            <a:off x="3651225" y="21355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0" name="Google Shape;780;p80"/>
          <p:cNvSpPr/>
          <p:nvPr/>
        </p:nvSpPr>
        <p:spPr>
          <a:xfrm>
            <a:off x="3302375" y="25256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w1   w2   </a:t>
            </a:r>
            <a:r>
              <a:rPr lang="en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81" name="Google Shape;781;p80"/>
          <p:cNvCxnSpPr/>
          <p:nvPr/>
        </p:nvCxnSpPr>
        <p:spPr>
          <a:xfrm>
            <a:off x="3633175" y="25197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80"/>
          <p:cNvCxnSpPr/>
          <p:nvPr/>
        </p:nvCxnSpPr>
        <p:spPr>
          <a:xfrm>
            <a:off x="3982025" y="25197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80"/>
          <p:cNvSpPr/>
          <p:nvPr/>
        </p:nvSpPr>
        <p:spPr>
          <a:xfrm>
            <a:off x="3653250" y="28755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w1   w2   </a:t>
            </a:r>
            <a:r>
              <a:rPr lang="en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84" name="Google Shape;784;p80"/>
          <p:cNvCxnSpPr/>
          <p:nvPr/>
        </p:nvCxnSpPr>
        <p:spPr>
          <a:xfrm>
            <a:off x="3984050" y="28696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80"/>
          <p:cNvCxnSpPr/>
          <p:nvPr/>
        </p:nvCxnSpPr>
        <p:spPr>
          <a:xfrm>
            <a:off x="4332900" y="28696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6" name="Google Shape;786;p80"/>
          <p:cNvSpPr/>
          <p:nvPr/>
        </p:nvSpPr>
        <p:spPr>
          <a:xfrm>
            <a:off x="3983988" y="32313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w1   w2   </a:t>
            </a:r>
            <a:r>
              <a:rPr lang="en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87" name="Google Shape;787;p80"/>
          <p:cNvCxnSpPr/>
          <p:nvPr/>
        </p:nvCxnSpPr>
        <p:spPr>
          <a:xfrm>
            <a:off x="4314788" y="32254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80"/>
          <p:cNvCxnSpPr/>
          <p:nvPr/>
        </p:nvCxnSpPr>
        <p:spPr>
          <a:xfrm>
            <a:off x="4663638" y="32254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9" name="Google Shape;789;p80"/>
          <p:cNvSpPr/>
          <p:nvPr/>
        </p:nvSpPr>
        <p:spPr>
          <a:xfrm>
            <a:off x="2632775" y="4435500"/>
            <a:ext cx="26985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1     2     3     4     5    6     7    8  </a:t>
            </a:r>
            <a:endParaRPr/>
          </a:p>
        </p:txBody>
      </p:sp>
      <p:cxnSp>
        <p:nvCxnSpPr>
          <p:cNvPr id="790" name="Google Shape;790;p80"/>
          <p:cNvCxnSpPr/>
          <p:nvPr/>
        </p:nvCxnSpPr>
        <p:spPr>
          <a:xfrm>
            <a:off x="3651225" y="44407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80"/>
          <p:cNvCxnSpPr/>
          <p:nvPr/>
        </p:nvCxnSpPr>
        <p:spPr>
          <a:xfrm>
            <a:off x="4643625" y="44407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2" name="Google Shape;792;p80"/>
          <p:cNvCxnSpPr/>
          <p:nvPr/>
        </p:nvCxnSpPr>
        <p:spPr>
          <a:xfrm>
            <a:off x="4312825" y="44407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80"/>
          <p:cNvCxnSpPr/>
          <p:nvPr/>
        </p:nvCxnSpPr>
        <p:spPr>
          <a:xfrm>
            <a:off x="3982025" y="44407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4" name="Google Shape;794;p80"/>
          <p:cNvSpPr/>
          <p:nvPr/>
        </p:nvSpPr>
        <p:spPr>
          <a:xfrm>
            <a:off x="4312850" y="35925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w1   w2   </a:t>
            </a:r>
            <a:r>
              <a:rPr lang="en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95" name="Google Shape;795;p80"/>
          <p:cNvCxnSpPr/>
          <p:nvPr/>
        </p:nvCxnSpPr>
        <p:spPr>
          <a:xfrm>
            <a:off x="4643650" y="35866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80"/>
          <p:cNvCxnSpPr/>
          <p:nvPr/>
        </p:nvCxnSpPr>
        <p:spPr>
          <a:xfrm>
            <a:off x="4992500" y="35866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7" name="Google Shape;797;p80"/>
          <p:cNvCxnSpPr/>
          <p:nvPr/>
        </p:nvCxnSpPr>
        <p:spPr>
          <a:xfrm>
            <a:off x="3320425" y="44568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80"/>
          <p:cNvCxnSpPr/>
          <p:nvPr/>
        </p:nvCxnSpPr>
        <p:spPr>
          <a:xfrm>
            <a:off x="3142350" y="2504300"/>
            <a:ext cx="21300" cy="18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9" name="Google Shape;799;p80"/>
          <p:cNvCxnSpPr/>
          <p:nvPr/>
        </p:nvCxnSpPr>
        <p:spPr>
          <a:xfrm>
            <a:off x="3462475" y="2909800"/>
            <a:ext cx="0" cy="14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0" name="Google Shape;800;p80"/>
          <p:cNvCxnSpPr/>
          <p:nvPr/>
        </p:nvCxnSpPr>
        <p:spPr>
          <a:xfrm>
            <a:off x="3835975" y="3208600"/>
            <a:ext cx="0" cy="120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1" name="Google Shape;801;p80"/>
          <p:cNvCxnSpPr/>
          <p:nvPr/>
        </p:nvCxnSpPr>
        <p:spPr>
          <a:xfrm flipH="1">
            <a:off x="4150700" y="3550075"/>
            <a:ext cx="5400" cy="83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2" name="Google Shape;802;p80"/>
          <p:cNvCxnSpPr/>
          <p:nvPr/>
        </p:nvCxnSpPr>
        <p:spPr>
          <a:xfrm>
            <a:off x="4486900" y="3912900"/>
            <a:ext cx="0" cy="54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3" name="Google Shape;803;p80"/>
          <p:cNvSpPr txBox="1"/>
          <p:nvPr/>
        </p:nvSpPr>
        <p:spPr>
          <a:xfrm>
            <a:off x="5689450" y="1928750"/>
            <a:ext cx="3331800" cy="15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</a:t>
            </a:r>
            <a:r>
              <a:rPr baseline="-25000"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</a:t>
            </a: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= L</a:t>
            </a:r>
            <a:r>
              <a:rPr baseline="-25000"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x</a:t>
            </a:r>
            <a:r>
              <a:rPr i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-K+1+2P = 8-3+1+2=8</a:t>
            </a:r>
            <a:endParaRPr i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The output tensor is (8,1).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4" name="Google Shape;804;p80"/>
          <p:cNvSpPr/>
          <p:nvPr/>
        </p:nvSpPr>
        <p:spPr>
          <a:xfrm>
            <a:off x="2336675" y="1081413"/>
            <a:ext cx="298800" cy="32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05" name="Google Shape;805;p80"/>
          <p:cNvSpPr/>
          <p:nvPr/>
        </p:nvSpPr>
        <p:spPr>
          <a:xfrm>
            <a:off x="5333925" y="1081413"/>
            <a:ext cx="298800" cy="32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06" name="Google Shape;806;p80"/>
          <p:cNvSpPr/>
          <p:nvPr/>
        </p:nvSpPr>
        <p:spPr>
          <a:xfrm>
            <a:off x="2336675" y="1435300"/>
            <a:ext cx="9786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w1  w2  </a:t>
            </a:r>
            <a:r>
              <a:rPr lang="en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07" name="Google Shape;807;p80"/>
          <p:cNvCxnSpPr/>
          <p:nvPr/>
        </p:nvCxnSpPr>
        <p:spPr>
          <a:xfrm>
            <a:off x="2640775" y="14353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Google Shape;808;p80"/>
          <p:cNvCxnSpPr/>
          <p:nvPr/>
        </p:nvCxnSpPr>
        <p:spPr>
          <a:xfrm>
            <a:off x="2971575" y="14353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9" name="Google Shape;809;p80"/>
          <p:cNvCxnSpPr/>
          <p:nvPr/>
        </p:nvCxnSpPr>
        <p:spPr>
          <a:xfrm>
            <a:off x="2963600" y="44568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" name="Google Shape;810;p80"/>
          <p:cNvCxnSpPr/>
          <p:nvPr/>
        </p:nvCxnSpPr>
        <p:spPr>
          <a:xfrm>
            <a:off x="2790200" y="2098800"/>
            <a:ext cx="10800" cy="229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1" name="Google Shape;811;p80"/>
          <p:cNvCxnSpPr/>
          <p:nvPr/>
        </p:nvCxnSpPr>
        <p:spPr>
          <a:xfrm>
            <a:off x="4977825" y="44407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2" name="Google Shape;812;p80"/>
          <p:cNvSpPr/>
          <p:nvPr/>
        </p:nvSpPr>
        <p:spPr>
          <a:xfrm>
            <a:off x="4643650" y="39597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w1   w2   </a:t>
            </a:r>
            <a:r>
              <a:rPr lang="en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13" name="Google Shape;813;p80"/>
          <p:cNvCxnSpPr/>
          <p:nvPr/>
        </p:nvCxnSpPr>
        <p:spPr>
          <a:xfrm>
            <a:off x="4974450" y="39537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4" name="Google Shape;814;p80"/>
          <p:cNvCxnSpPr/>
          <p:nvPr/>
        </p:nvCxnSpPr>
        <p:spPr>
          <a:xfrm>
            <a:off x="5323300" y="39537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5" name="Google Shape;815;p80"/>
          <p:cNvCxnSpPr/>
          <p:nvPr/>
        </p:nvCxnSpPr>
        <p:spPr>
          <a:xfrm>
            <a:off x="4817725" y="4275700"/>
            <a:ext cx="0" cy="16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6" name="Google Shape;816;p80"/>
          <p:cNvCxnSpPr>
            <a:stCxn id="812" idx="2"/>
          </p:cNvCxnSpPr>
          <p:nvPr/>
        </p:nvCxnSpPr>
        <p:spPr>
          <a:xfrm flipH="1">
            <a:off x="5159350" y="4269300"/>
            <a:ext cx="7200" cy="187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7" name="Google Shape;817;p80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case: Convolutions for Language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823" name="Google Shape;823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4" name="Google Shape;824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Limitations of Multi-Layer Perceptrons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AutoNum type="arabicPeriod"/>
            </a:pPr>
            <a:r>
              <a:rPr b="1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Convolutional Layers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</a:pPr>
            <a:r>
              <a:rPr lang="en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1D convolutions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</a:pPr>
            <a:r>
              <a:rPr b="1" lang="en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2D convolutions</a:t>
            </a:r>
            <a:endParaRPr b="1"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</a:pPr>
            <a:r>
              <a:rPr lang="en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3D convolutions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Properties of the Convolutions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0" name="Google Shape;83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950" y="967125"/>
            <a:ext cx="5400000" cy="39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82"/>
          <p:cNvSpPr txBox="1"/>
          <p:nvPr>
            <p:ph type="title"/>
          </p:nvPr>
        </p:nvSpPr>
        <p:spPr>
          <a:xfrm>
            <a:off x="69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convolution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15" name="Google Shape;21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AutoNum type="arabicPeriod"/>
            </a:pPr>
            <a:r>
              <a:rPr b="1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Limitations of Multi-Layer Perceptrons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Convolutional Layers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Properties of the Convolutions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3"/>
          <p:cNvSpPr txBox="1"/>
          <p:nvPr>
            <p:ph type="title"/>
          </p:nvPr>
        </p:nvSpPr>
        <p:spPr>
          <a:xfrm>
            <a:off x="69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convolution</a:t>
            </a:r>
            <a:endParaRPr/>
          </a:p>
        </p:txBody>
      </p:sp>
      <p:sp>
        <p:nvSpPr>
          <p:cNvPr id="837" name="Google Shape;837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8" name="Google Shape;83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250" y="832938"/>
            <a:ext cx="5788800" cy="3477627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83"/>
          <p:cNvSpPr txBox="1"/>
          <p:nvPr/>
        </p:nvSpPr>
        <p:spPr>
          <a:xfrm>
            <a:off x="101625" y="4793300"/>
            <a:ext cx="8365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Image credit</a:t>
            </a:r>
            <a:r>
              <a:rPr lang="en" sz="1200"/>
              <a:t>: </a:t>
            </a:r>
            <a:r>
              <a:rPr lang="en" sz="12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Performing Convolution Operations</a:t>
            </a:r>
            <a:r>
              <a:rPr lang="en" sz="1200"/>
              <a:t> (developer.apple.com)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4"/>
          <p:cNvSpPr txBox="1"/>
          <p:nvPr>
            <p:ph type="title"/>
          </p:nvPr>
        </p:nvSpPr>
        <p:spPr>
          <a:xfrm>
            <a:off x="69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convolution</a:t>
            </a:r>
            <a:endParaRPr/>
          </a:p>
        </p:txBody>
      </p:sp>
      <p:sp>
        <p:nvSpPr>
          <p:cNvPr id="845" name="Google Shape;845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6" name="Google Shape;846;p84"/>
          <p:cNvSpPr txBox="1"/>
          <p:nvPr/>
        </p:nvSpPr>
        <p:spPr>
          <a:xfrm>
            <a:off x="0" y="4813400"/>
            <a:ext cx="8575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Vincent Dumoulin, Francesco Visin, </a:t>
            </a:r>
            <a:r>
              <a:rPr lang="en" sz="1200" u="sng">
                <a:solidFill>
                  <a:srgbClr val="0097A7"/>
                </a:solid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“A guide to convolution arithmetic for deep learning”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, arXiv 2016. [</a:t>
            </a:r>
            <a:r>
              <a:rPr lang="en" sz="1200" u="sng">
                <a:solidFill>
                  <a:srgbClr val="0097A7"/>
                </a:solid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]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47" name="Google Shape;847;p84"/>
          <p:cNvSpPr txBox="1"/>
          <p:nvPr/>
        </p:nvSpPr>
        <p:spPr>
          <a:xfrm>
            <a:off x="382975" y="3562075"/>
            <a:ext cx="10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INPUT</a:t>
            </a:r>
            <a:endParaRPr b="1" sz="18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48" name="Google Shape;848;p84"/>
          <p:cNvSpPr txBox="1"/>
          <p:nvPr/>
        </p:nvSpPr>
        <p:spPr>
          <a:xfrm>
            <a:off x="301525" y="1695475"/>
            <a:ext cx="116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OUTPUT</a:t>
            </a:r>
            <a:endParaRPr b="1" sz="1800">
              <a:solidFill>
                <a:srgbClr val="38761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49" name="Google Shape;849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5450" y="1555062"/>
            <a:ext cx="2425800" cy="2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84"/>
          <p:cNvSpPr/>
          <p:nvPr/>
        </p:nvSpPr>
        <p:spPr>
          <a:xfrm>
            <a:off x="245650" y="744650"/>
            <a:ext cx="8575200" cy="57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What is the difference between the two examples ?</a:t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851" name="Google Shape;851;p84"/>
          <p:cNvGrpSpPr/>
          <p:nvPr/>
        </p:nvGrpSpPr>
        <p:grpSpPr>
          <a:xfrm>
            <a:off x="2118825" y="4077550"/>
            <a:ext cx="5971550" cy="659700"/>
            <a:chOff x="2118825" y="4077550"/>
            <a:chExt cx="5971550" cy="659700"/>
          </a:xfrm>
        </p:grpSpPr>
        <p:sp>
          <p:nvSpPr>
            <p:cNvPr id="852" name="Google Shape;852;p84"/>
            <p:cNvSpPr txBox="1"/>
            <p:nvPr/>
          </p:nvSpPr>
          <p:spPr>
            <a:xfrm>
              <a:off x="2118825" y="4077550"/>
              <a:ext cx="2287800" cy="6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Ubuntu"/>
                  <a:ea typeface="Ubuntu"/>
                  <a:cs typeface="Ubuntu"/>
                  <a:sym typeface="Ubuntu"/>
                </a:rPr>
                <a:t>Padding  </a:t>
              </a:r>
              <a:r>
                <a:rPr lang="en" sz="1800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❌</a:t>
              </a:r>
              <a:r>
                <a:rPr lang="en" sz="1800">
                  <a:latin typeface="Ubuntu"/>
                  <a:ea typeface="Ubuntu"/>
                  <a:cs typeface="Ubuntu"/>
                  <a:sym typeface="Ubuntu"/>
                </a:rPr>
                <a:t> </a:t>
              </a:r>
              <a:endParaRPr sz="18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Ubuntu"/>
                  <a:ea typeface="Ubuntu"/>
                  <a:cs typeface="Ubuntu"/>
                  <a:sym typeface="Ubuntu"/>
                </a:rPr>
                <a:t>Strides 	 </a:t>
              </a:r>
              <a:r>
                <a:rPr lang="en" sz="1800">
                  <a:solidFill>
                    <a:srgbClr val="6AA84F"/>
                  </a:solidFill>
                  <a:latin typeface="Ubuntu"/>
                  <a:ea typeface="Ubuntu"/>
                  <a:cs typeface="Ubuntu"/>
                  <a:sym typeface="Ubuntu"/>
                </a:rPr>
                <a:t>✔</a:t>
              </a:r>
              <a:endParaRPr sz="18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53" name="Google Shape;853;p84"/>
            <p:cNvSpPr txBox="1"/>
            <p:nvPr/>
          </p:nvSpPr>
          <p:spPr>
            <a:xfrm>
              <a:off x="5802575" y="4077550"/>
              <a:ext cx="2287800" cy="6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Ubuntu"/>
                  <a:ea typeface="Ubuntu"/>
                  <a:cs typeface="Ubuntu"/>
                  <a:sym typeface="Ubuntu"/>
                </a:rPr>
                <a:t>Padding   </a:t>
              </a:r>
              <a:r>
                <a:rPr lang="en" sz="1800">
                  <a:solidFill>
                    <a:srgbClr val="6AA84F"/>
                  </a:solidFill>
                  <a:latin typeface="Ubuntu"/>
                  <a:ea typeface="Ubuntu"/>
                  <a:cs typeface="Ubuntu"/>
                  <a:sym typeface="Ubuntu"/>
                </a:rPr>
                <a:t>✔</a:t>
              </a:r>
              <a:endParaRPr sz="18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Ubuntu"/>
                  <a:ea typeface="Ubuntu"/>
                  <a:cs typeface="Ubuntu"/>
                  <a:sym typeface="Ubuntu"/>
                </a:rPr>
                <a:t>Strides 	 </a:t>
              </a:r>
              <a:r>
                <a:rPr lang="en" sz="1800">
                  <a:solidFill>
                    <a:srgbClr val="6AA84F"/>
                  </a:solidFill>
                  <a:latin typeface="Ubuntu"/>
                  <a:ea typeface="Ubuntu"/>
                  <a:cs typeface="Ubuntu"/>
                  <a:sym typeface="Ubuntu"/>
                </a:rPr>
                <a:t>✔</a:t>
              </a:r>
              <a:endParaRPr sz="1800"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854" name="Google Shape;85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2525" y="2095075"/>
            <a:ext cx="1836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85"/>
          <p:cNvSpPr txBox="1"/>
          <p:nvPr>
            <p:ph type="title"/>
          </p:nvPr>
        </p:nvSpPr>
        <p:spPr>
          <a:xfrm>
            <a:off x="69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convolution</a:t>
            </a:r>
            <a:endParaRPr/>
          </a:p>
        </p:txBody>
      </p:sp>
      <p:sp>
        <p:nvSpPr>
          <p:cNvPr id="860" name="Google Shape;860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1" name="Google Shape;861;p85"/>
          <p:cNvSpPr txBox="1"/>
          <p:nvPr/>
        </p:nvSpPr>
        <p:spPr>
          <a:xfrm>
            <a:off x="0" y="4813400"/>
            <a:ext cx="8575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Vincent Dumoulin, Francesco Visin, </a:t>
            </a:r>
            <a:r>
              <a:rPr lang="en" sz="1200" u="sng">
                <a:solidFill>
                  <a:srgbClr val="0097A7"/>
                </a:solid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“A guide to convolution arithmetic for deep learning”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, arXiv 2016. [</a:t>
            </a:r>
            <a:r>
              <a:rPr lang="en" sz="1200" u="sng">
                <a:solidFill>
                  <a:srgbClr val="0097A7"/>
                </a:solid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]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2" name="Google Shape;862;p85"/>
          <p:cNvSpPr txBox="1"/>
          <p:nvPr/>
        </p:nvSpPr>
        <p:spPr>
          <a:xfrm>
            <a:off x="382975" y="3562075"/>
            <a:ext cx="10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INPUT</a:t>
            </a:r>
            <a:endParaRPr b="1" sz="18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3" name="Google Shape;863;p85"/>
          <p:cNvSpPr txBox="1"/>
          <p:nvPr/>
        </p:nvSpPr>
        <p:spPr>
          <a:xfrm>
            <a:off x="301525" y="1695475"/>
            <a:ext cx="116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OUTPUT</a:t>
            </a:r>
            <a:endParaRPr b="1" sz="1800">
              <a:solidFill>
                <a:srgbClr val="38761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64" name="Google Shape;864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0636" y="1375063"/>
            <a:ext cx="2376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5450" y="1555062"/>
            <a:ext cx="2425800" cy="2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85"/>
          <p:cNvSpPr/>
          <p:nvPr/>
        </p:nvSpPr>
        <p:spPr>
          <a:xfrm>
            <a:off x="245650" y="744650"/>
            <a:ext cx="8575200" cy="57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What is the difference between the two examples ?</a:t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867" name="Google Shape;867;p85"/>
          <p:cNvGrpSpPr/>
          <p:nvPr/>
        </p:nvGrpSpPr>
        <p:grpSpPr>
          <a:xfrm>
            <a:off x="2118825" y="4077550"/>
            <a:ext cx="5971550" cy="659700"/>
            <a:chOff x="2118825" y="4077550"/>
            <a:chExt cx="5971550" cy="659700"/>
          </a:xfrm>
        </p:grpSpPr>
        <p:sp>
          <p:nvSpPr>
            <p:cNvPr id="868" name="Google Shape;868;p85"/>
            <p:cNvSpPr txBox="1"/>
            <p:nvPr/>
          </p:nvSpPr>
          <p:spPr>
            <a:xfrm>
              <a:off x="2118825" y="4077550"/>
              <a:ext cx="2287800" cy="6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Ubuntu"/>
                  <a:ea typeface="Ubuntu"/>
                  <a:cs typeface="Ubuntu"/>
                  <a:sym typeface="Ubuntu"/>
                </a:rPr>
                <a:t>Padding   </a:t>
              </a:r>
              <a:r>
                <a:rPr lang="en" sz="1800">
                  <a:solidFill>
                    <a:srgbClr val="6AA84F"/>
                  </a:solidFill>
                  <a:latin typeface="Ubuntu"/>
                  <a:ea typeface="Ubuntu"/>
                  <a:cs typeface="Ubuntu"/>
                  <a:sym typeface="Ubuntu"/>
                </a:rPr>
                <a:t>✔</a:t>
              </a:r>
              <a:endParaRPr sz="18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Ubuntu"/>
                  <a:ea typeface="Ubuntu"/>
                  <a:cs typeface="Ubuntu"/>
                  <a:sym typeface="Ubuntu"/>
                </a:rPr>
                <a:t>Strides 	 </a:t>
              </a:r>
              <a:r>
                <a:rPr lang="en" sz="1800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❌</a:t>
              </a:r>
              <a:endParaRPr sz="18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69" name="Google Shape;869;p85"/>
            <p:cNvSpPr txBox="1"/>
            <p:nvPr/>
          </p:nvSpPr>
          <p:spPr>
            <a:xfrm>
              <a:off x="5802575" y="4077550"/>
              <a:ext cx="2287800" cy="6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Ubuntu"/>
                  <a:ea typeface="Ubuntu"/>
                  <a:cs typeface="Ubuntu"/>
                  <a:sym typeface="Ubuntu"/>
                </a:rPr>
                <a:t>Padding   </a:t>
              </a:r>
              <a:r>
                <a:rPr lang="en" sz="1800">
                  <a:solidFill>
                    <a:srgbClr val="6AA84F"/>
                  </a:solidFill>
                  <a:latin typeface="Ubuntu"/>
                  <a:ea typeface="Ubuntu"/>
                  <a:cs typeface="Ubuntu"/>
                  <a:sym typeface="Ubuntu"/>
                </a:rPr>
                <a:t>✔</a:t>
              </a:r>
              <a:endParaRPr sz="18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Ubuntu"/>
                  <a:ea typeface="Ubuntu"/>
                  <a:cs typeface="Ubuntu"/>
                  <a:sym typeface="Ubuntu"/>
                </a:rPr>
                <a:t>Strides 	 </a:t>
              </a:r>
              <a:r>
                <a:rPr lang="en" sz="1800">
                  <a:solidFill>
                    <a:srgbClr val="6AA84F"/>
                  </a:solidFill>
                  <a:latin typeface="Ubuntu"/>
                  <a:ea typeface="Ubuntu"/>
                  <a:cs typeface="Ubuntu"/>
                  <a:sym typeface="Ubuntu"/>
                </a:rPr>
                <a:t>✔</a:t>
              </a:r>
              <a:endParaRPr sz="1800"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6"/>
          <p:cNvSpPr txBox="1"/>
          <p:nvPr>
            <p:ph type="title"/>
          </p:nvPr>
        </p:nvSpPr>
        <p:spPr>
          <a:xfrm>
            <a:off x="69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convolution</a:t>
            </a:r>
            <a:endParaRPr/>
          </a:p>
        </p:txBody>
      </p:sp>
      <p:sp>
        <p:nvSpPr>
          <p:cNvPr id="875" name="Google Shape;875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6" name="Google Shape;876;p86"/>
          <p:cNvSpPr txBox="1"/>
          <p:nvPr/>
        </p:nvSpPr>
        <p:spPr>
          <a:xfrm>
            <a:off x="0" y="4813400"/>
            <a:ext cx="8575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Vincent Dumoulin, Francesco Visin, </a:t>
            </a:r>
            <a:r>
              <a:rPr lang="en" sz="1200" u="sng">
                <a:solidFill>
                  <a:srgbClr val="0097A7"/>
                </a:solid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“A guide to convolution arithmetic for deep learning”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, arXiv 2016. [</a:t>
            </a:r>
            <a:r>
              <a:rPr lang="en" sz="1200" u="sng">
                <a:solidFill>
                  <a:srgbClr val="0097A7"/>
                </a:solid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]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7" name="Google Shape;877;p86"/>
          <p:cNvSpPr txBox="1"/>
          <p:nvPr/>
        </p:nvSpPr>
        <p:spPr>
          <a:xfrm>
            <a:off x="382975" y="3562075"/>
            <a:ext cx="100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INPUT</a:t>
            </a:r>
            <a:endParaRPr b="1" sz="18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8" name="Google Shape;878;p86"/>
          <p:cNvSpPr txBox="1"/>
          <p:nvPr/>
        </p:nvSpPr>
        <p:spPr>
          <a:xfrm>
            <a:off x="301525" y="1695475"/>
            <a:ext cx="116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OUTPUT</a:t>
            </a:r>
            <a:endParaRPr b="1" sz="1800">
              <a:solidFill>
                <a:srgbClr val="38761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79" name="Google Shape;879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5450" y="1555062"/>
            <a:ext cx="2425800" cy="2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86"/>
          <p:cNvSpPr/>
          <p:nvPr/>
        </p:nvSpPr>
        <p:spPr>
          <a:xfrm>
            <a:off x="245650" y="744650"/>
            <a:ext cx="8575200" cy="57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What is the difference between the two examples ?</a:t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881" name="Google Shape;881;p86"/>
          <p:cNvGrpSpPr/>
          <p:nvPr/>
        </p:nvGrpSpPr>
        <p:grpSpPr>
          <a:xfrm>
            <a:off x="2118825" y="4199188"/>
            <a:ext cx="5971550" cy="461790"/>
            <a:chOff x="2118825" y="4077550"/>
            <a:chExt cx="5971550" cy="659700"/>
          </a:xfrm>
        </p:grpSpPr>
        <p:sp>
          <p:nvSpPr>
            <p:cNvPr id="882" name="Google Shape;882;p86"/>
            <p:cNvSpPr txBox="1"/>
            <p:nvPr/>
          </p:nvSpPr>
          <p:spPr>
            <a:xfrm>
              <a:off x="2118825" y="4077550"/>
              <a:ext cx="2287800" cy="6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Ubuntu"/>
                  <a:ea typeface="Ubuntu"/>
                  <a:cs typeface="Ubuntu"/>
                  <a:sym typeface="Ubuntu"/>
                </a:rPr>
                <a:t>Input:	6x6</a:t>
              </a:r>
              <a:endParaRPr sz="1800"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83" name="Google Shape;883;p86"/>
            <p:cNvSpPr txBox="1"/>
            <p:nvPr/>
          </p:nvSpPr>
          <p:spPr>
            <a:xfrm>
              <a:off x="5802575" y="4077550"/>
              <a:ext cx="2287800" cy="6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Ubuntu"/>
                  <a:ea typeface="Ubuntu"/>
                  <a:cs typeface="Ubuntu"/>
                  <a:sym typeface="Ubuntu"/>
                </a:rPr>
                <a:t>Input:	5x5</a:t>
              </a:r>
              <a:endParaRPr sz="1800"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884" name="Google Shape;884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2425" y="1469750"/>
            <a:ext cx="2658523" cy="24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volution_schematic.gif" id="889" name="Google Shape;88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200" y="981775"/>
            <a:ext cx="5109475" cy="373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87"/>
          <p:cNvSpPr txBox="1"/>
          <p:nvPr/>
        </p:nvSpPr>
        <p:spPr>
          <a:xfrm>
            <a:off x="101625" y="4793300"/>
            <a:ext cx="8365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/>
              <a:t>Image credit</a:t>
            </a:r>
            <a:r>
              <a:rPr lang="en" sz="1200"/>
              <a:t>: </a:t>
            </a:r>
            <a:r>
              <a:rPr lang="en" sz="1200" u="sng">
                <a:solidFill>
                  <a:srgbClr val="FC0128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 learning Tutorial</a:t>
            </a:r>
            <a:r>
              <a:rPr lang="en" sz="1200"/>
              <a:t> (Stanford University)</a:t>
            </a:r>
            <a:endParaRPr sz="1200"/>
          </a:p>
        </p:txBody>
      </p:sp>
      <p:sp>
        <p:nvSpPr>
          <p:cNvPr id="891" name="Google Shape;891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2" name="Google Shape;892;p87"/>
          <p:cNvSpPr txBox="1"/>
          <p:nvPr>
            <p:ph type="title"/>
          </p:nvPr>
        </p:nvSpPr>
        <p:spPr>
          <a:xfrm>
            <a:off x="69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convolution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8"/>
          <p:cNvSpPr txBox="1"/>
          <p:nvPr>
            <p:ph idx="1" type="body"/>
          </p:nvPr>
        </p:nvSpPr>
        <p:spPr>
          <a:xfrm>
            <a:off x="311700" y="923875"/>
            <a:ext cx="386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Each 2D filter produces a 2D feature or activation map.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One convolutional layer will typically contain multiple 2D filters.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The amount of convolutional filters, which determines the amount of output channel, </a:t>
            </a:r>
            <a:r>
              <a:rPr b="1" lang="en">
                <a:latin typeface="Ubuntu"/>
                <a:ea typeface="Ubuntu"/>
                <a:cs typeface="Ubuntu"/>
                <a:sym typeface="Ubuntu"/>
              </a:rPr>
              <a:t>is a choice of the neural architect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98" name="Google Shape;89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725" y="1226350"/>
            <a:ext cx="4193301" cy="32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88"/>
          <p:cNvSpPr txBox="1"/>
          <p:nvPr/>
        </p:nvSpPr>
        <p:spPr>
          <a:xfrm>
            <a:off x="5735145" y="4613318"/>
            <a:ext cx="297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Credit: Ranzatto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1" name="Google Shape;901;p88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or Activation Maps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7" name="Google Shape;907;p89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or Activation Maps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89"/>
          <p:cNvSpPr txBox="1"/>
          <p:nvPr/>
        </p:nvSpPr>
        <p:spPr>
          <a:xfrm>
            <a:off x="6047625" y="4472600"/>
            <a:ext cx="2748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Figures Credit, NYU course</a:t>
            </a:r>
            <a:endParaRPr/>
          </a:p>
        </p:txBody>
      </p:sp>
      <p:pic>
        <p:nvPicPr>
          <p:cNvPr descr="giphy.gif" id="909" name="Google Shape;90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475" y="654575"/>
            <a:ext cx="6352675" cy="35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90"/>
          <p:cNvSpPr/>
          <p:nvPr/>
        </p:nvSpPr>
        <p:spPr>
          <a:xfrm>
            <a:off x="5420950" y="1229400"/>
            <a:ext cx="1726200" cy="48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5" name="Google Shape;91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25" y="1684599"/>
            <a:ext cx="7756599" cy="2751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0"/>
          <p:cNvSpPr txBox="1"/>
          <p:nvPr>
            <p:ph idx="1" type="body"/>
          </p:nvPr>
        </p:nvSpPr>
        <p:spPr>
          <a:xfrm>
            <a:off x="192425" y="739075"/>
            <a:ext cx="85206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 convolutional layer can be understood as a module that transforms some feature maps to other feature maps, which learn higher-abstract concepts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17" name="Google Shape;917;p90"/>
          <p:cNvSpPr txBox="1"/>
          <p:nvPr/>
        </p:nvSpPr>
        <p:spPr>
          <a:xfrm>
            <a:off x="5887545" y="4232318"/>
            <a:ext cx="297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Credit: Ranzatto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9" name="Google Shape;919;p90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or Activation Maps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1"/>
          <p:cNvSpPr/>
          <p:nvPr/>
        </p:nvSpPr>
        <p:spPr>
          <a:xfrm>
            <a:off x="2068150" y="4614250"/>
            <a:ext cx="1726200" cy="45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91"/>
          <p:cNvSpPr/>
          <p:nvPr/>
        </p:nvSpPr>
        <p:spPr>
          <a:xfrm>
            <a:off x="5420950" y="1762800"/>
            <a:ext cx="1726200" cy="48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6" name="Google Shape;926;p91"/>
          <p:cNvPicPr preferRelativeResize="0"/>
          <p:nvPr/>
        </p:nvPicPr>
        <p:blipFill rotWithShape="1">
          <a:blip r:embed="rId3">
            <a:alphaModFix/>
          </a:blip>
          <a:srcRect b="244" l="0" r="0" t="2051"/>
          <a:stretch/>
        </p:blipFill>
        <p:spPr>
          <a:xfrm>
            <a:off x="357800" y="1918425"/>
            <a:ext cx="2855024" cy="207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91"/>
          <p:cNvSpPr txBox="1"/>
          <p:nvPr/>
        </p:nvSpPr>
        <p:spPr>
          <a:xfrm>
            <a:off x="1796500" y="4117875"/>
            <a:ext cx="2027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feature map</a:t>
            </a:r>
            <a:endParaRPr/>
          </a:p>
        </p:txBody>
      </p:sp>
      <p:sp>
        <p:nvSpPr>
          <p:cNvPr id="928" name="Google Shape;928;p91"/>
          <p:cNvSpPr txBox="1"/>
          <p:nvPr/>
        </p:nvSpPr>
        <p:spPr>
          <a:xfrm>
            <a:off x="0" y="4167600"/>
            <a:ext cx="2027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of depth=4</a:t>
            </a:r>
            <a:endParaRPr/>
          </a:p>
        </p:txBody>
      </p:sp>
      <p:pic>
        <p:nvPicPr>
          <p:cNvPr id="929" name="Google Shape;92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850" y="1564588"/>
            <a:ext cx="4066419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91"/>
          <p:cNvSpPr/>
          <p:nvPr/>
        </p:nvSpPr>
        <p:spPr>
          <a:xfrm>
            <a:off x="3749550" y="2445025"/>
            <a:ext cx="887100" cy="32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91"/>
          <p:cNvSpPr txBox="1"/>
          <p:nvPr/>
        </p:nvSpPr>
        <p:spPr>
          <a:xfrm>
            <a:off x="3520500" y="1979425"/>
            <a:ext cx="13452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Many feature maps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32" name="Google Shape;932;p91"/>
          <p:cNvSpPr txBox="1"/>
          <p:nvPr/>
        </p:nvSpPr>
        <p:spPr>
          <a:xfrm>
            <a:off x="5735145" y="4613318"/>
            <a:ext cx="297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Credit: Ranzatto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91"/>
          <p:cNvSpPr txBox="1"/>
          <p:nvPr>
            <p:ph idx="1" type="body"/>
          </p:nvPr>
        </p:nvSpPr>
        <p:spPr>
          <a:xfrm>
            <a:off x="191750" y="748125"/>
            <a:ext cx="85206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Notice that convolutional filters must match the depth dimension of the input tensor.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34" name="Google Shape;934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5" name="Google Shape;935;p91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or Activation Maps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2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Depthwise Separable 2D (group) Convolutions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2" name="Google Shape;942;p92"/>
          <p:cNvSpPr txBox="1"/>
          <p:nvPr/>
        </p:nvSpPr>
        <p:spPr>
          <a:xfrm>
            <a:off x="0" y="4670825"/>
            <a:ext cx="8459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43" name="Google Shape;943;p92"/>
          <p:cNvSpPr txBox="1"/>
          <p:nvPr/>
        </p:nvSpPr>
        <p:spPr>
          <a:xfrm>
            <a:off x="259400" y="713500"/>
            <a:ext cx="8683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Depth-wise (in channels) separable convolutions.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4" name="Google Shape;944;p92"/>
          <p:cNvSpPr txBox="1"/>
          <p:nvPr/>
        </p:nvSpPr>
        <p:spPr>
          <a:xfrm>
            <a:off x="0" y="4848225"/>
            <a:ext cx="8459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#XCeption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Chollet, François. </a:t>
            </a:r>
            <a:r>
              <a:rPr lang="en" sz="1200" u="sng">
                <a:solidFill>
                  <a:srgbClr val="0097A7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"Xception: Deep learning with depthwise separable convolutions."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CVPR 2017.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45" name="Google Shape;94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00" y="1252900"/>
            <a:ext cx="4313401" cy="30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92"/>
          <p:cNvSpPr txBox="1"/>
          <p:nvPr/>
        </p:nvSpPr>
        <p:spPr>
          <a:xfrm>
            <a:off x="299900" y="3976300"/>
            <a:ext cx="221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Figure: </a:t>
            </a:r>
            <a:r>
              <a:rPr lang="en" u="sng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Sik-Ho Tsang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47" name="Google Shape;947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5401" y="1487800"/>
            <a:ext cx="2986199" cy="2445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8"/>
          <p:cNvSpPr txBox="1"/>
          <p:nvPr>
            <p:ph type="title"/>
          </p:nvPr>
        </p:nvSpPr>
        <p:spPr>
          <a:xfrm>
            <a:off x="167100" y="155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MLPs</a:t>
            </a:r>
            <a:endParaRPr/>
          </a:p>
        </p:txBody>
      </p:sp>
      <p:sp>
        <p:nvSpPr>
          <p:cNvPr id="222" name="Google Shape;22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Multi-Layer Perceptrons (MLPs) are deep learning networks with several fully connected layers.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3" name="Google Shape;2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300" y="1977875"/>
            <a:ext cx="4629175" cy="25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8"/>
          <p:cNvSpPr txBox="1"/>
          <p:nvPr/>
        </p:nvSpPr>
        <p:spPr>
          <a:xfrm>
            <a:off x="6457925" y="1696650"/>
            <a:ext cx="1878900" cy="17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Network with two hidden layers and two outputs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" name="Google Shape;225;p48"/>
          <p:cNvSpPr txBox="1"/>
          <p:nvPr/>
        </p:nvSpPr>
        <p:spPr>
          <a:xfrm>
            <a:off x="328625" y="4700600"/>
            <a:ext cx="13644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2980B9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Figure Credit</a:t>
            </a:r>
            <a:endParaRPr>
              <a:solidFill>
                <a:srgbClr val="2980B9"/>
              </a:solidFill>
            </a:endParaRPr>
          </a:p>
        </p:txBody>
      </p:sp>
      <p:sp>
        <p:nvSpPr>
          <p:cNvPr id="226" name="Google Shape;22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53" name="Google Shape;953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4" name="Google Shape;954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Limitations of Multi-Layer Perceptrons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AutoNum type="arabicPeriod"/>
            </a:pPr>
            <a:r>
              <a:rPr b="1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Convolutional Layers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</a:pPr>
            <a:r>
              <a:rPr lang="en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1D convolutions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</a:pPr>
            <a:r>
              <a:rPr lang="en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2D convolutions</a:t>
            </a:r>
            <a:endParaRPr sz="1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</a:pPr>
            <a:r>
              <a:rPr b="1" lang="en" sz="1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3D convolutions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Properties of the Convolutions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94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Convolutions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1" name="Google Shape;961;p94"/>
          <p:cNvSpPr txBox="1"/>
          <p:nvPr/>
        </p:nvSpPr>
        <p:spPr>
          <a:xfrm>
            <a:off x="6425" y="4650450"/>
            <a:ext cx="86553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#C3D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Tran, Du, Lubomir Bourdev, Rob Fergus, Lorenzo Torresani, and Manohar Paluri. "</a:t>
            </a:r>
            <a:r>
              <a:rPr lang="en" sz="1200" u="sng">
                <a:solidFill>
                  <a:srgbClr val="0097A7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Learning spatiotemporal features with 3D convolutional networks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" ICCV 2015</a:t>
            </a:r>
            <a:endParaRPr sz="12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62" name="Google Shape;962;p94"/>
          <p:cNvSpPr txBox="1"/>
          <p:nvPr/>
        </p:nvSpPr>
        <p:spPr>
          <a:xfrm>
            <a:off x="196875" y="786850"/>
            <a:ext cx="86553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We can add an extra dimension to standard 2D CNN filters: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A grayscale video clip may be represented by a tensor of size H x W x L.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A 3D conv filter for the 1st conv layer may be of size k x k x d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3" name="Google Shape;963;p94"/>
          <p:cNvPicPr preferRelativeResize="0"/>
          <p:nvPr/>
        </p:nvPicPr>
        <p:blipFill rotWithShape="1">
          <a:blip r:embed="rId4">
            <a:alphaModFix/>
          </a:blip>
          <a:srcRect b="0" l="2028" r="53784" t="0"/>
          <a:stretch/>
        </p:blipFill>
        <p:spPr>
          <a:xfrm>
            <a:off x="4977850" y="2064159"/>
            <a:ext cx="2989499" cy="231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4" name="Google Shape;964;p94"/>
          <p:cNvCxnSpPr/>
          <p:nvPr/>
        </p:nvCxnSpPr>
        <p:spPr>
          <a:xfrm flipH="1" rot="10800000">
            <a:off x="7487350" y="3506450"/>
            <a:ext cx="1248900" cy="9315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5" name="Google Shape;965;p94"/>
          <p:cNvSpPr txBox="1"/>
          <p:nvPr/>
        </p:nvSpPr>
        <p:spPr>
          <a:xfrm>
            <a:off x="7995550" y="3935425"/>
            <a:ext cx="76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time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66" name="Google Shape;966;p94"/>
          <p:cNvPicPr preferRelativeResize="0"/>
          <p:nvPr/>
        </p:nvPicPr>
        <p:blipFill rotWithShape="1">
          <a:blip r:embed="rId5">
            <a:alphaModFix/>
          </a:blip>
          <a:srcRect b="0" l="0" r="54936" t="0"/>
          <a:stretch/>
        </p:blipFill>
        <p:spPr>
          <a:xfrm>
            <a:off x="343950" y="1923500"/>
            <a:ext cx="3261600" cy="28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94"/>
          <p:cNvSpPr/>
          <p:nvPr/>
        </p:nvSpPr>
        <p:spPr>
          <a:xfrm>
            <a:off x="3893075" y="2998600"/>
            <a:ext cx="8820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95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Convolutions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4" name="Google Shape;974;p95"/>
          <p:cNvSpPr txBox="1"/>
          <p:nvPr/>
        </p:nvSpPr>
        <p:spPr>
          <a:xfrm>
            <a:off x="140700" y="634450"/>
            <a:ext cx="86589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Limitation: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How can we use pre-trained C2D filters to initialize C3D training 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5" name="Google Shape;97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450" y="1610375"/>
            <a:ext cx="6069350" cy="33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96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Inflated 3D Convolutions (I3D)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2" name="Google Shape;982;p96"/>
          <p:cNvSpPr txBox="1"/>
          <p:nvPr/>
        </p:nvSpPr>
        <p:spPr>
          <a:xfrm>
            <a:off x="247725" y="629813"/>
            <a:ext cx="85206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We can adapt C2D filters to C3D by </a:t>
            </a:r>
            <a:r>
              <a:rPr b="1" lang="en" sz="1800">
                <a:latin typeface="Ubuntu"/>
                <a:ea typeface="Ubuntu"/>
                <a:cs typeface="Ubuntu"/>
                <a:sym typeface="Ubuntu"/>
              </a:rPr>
              <a:t>replicating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them along the temporal axis (and scaling its values by 1/d).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83" name="Google Shape;983;p96"/>
          <p:cNvSpPr/>
          <p:nvPr/>
        </p:nvSpPr>
        <p:spPr>
          <a:xfrm>
            <a:off x="584675" y="2477313"/>
            <a:ext cx="758400" cy="720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96"/>
          <p:cNvSpPr/>
          <p:nvPr/>
        </p:nvSpPr>
        <p:spPr>
          <a:xfrm>
            <a:off x="2874025" y="2378313"/>
            <a:ext cx="869100" cy="819900"/>
          </a:xfrm>
          <a:prstGeom prst="cube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96"/>
          <p:cNvSpPr/>
          <p:nvPr/>
        </p:nvSpPr>
        <p:spPr>
          <a:xfrm>
            <a:off x="1696975" y="2510088"/>
            <a:ext cx="960000" cy="63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inflation</a:t>
            </a:r>
            <a:endParaRPr/>
          </a:p>
        </p:txBody>
      </p:sp>
      <p:sp>
        <p:nvSpPr>
          <p:cNvPr id="986" name="Google Shape;986;p96"/>
          <p:cNvSpPr txBox="1"/>
          <p:nvPr/>
        </p:nvSpPr>
        <p:spPr>
          <a:xfrm>
            <a:off x="45100" y="4747925"/>
            <a:ext cx="858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#I3D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Carreira, J., &amp; Zisserman, A. . </a:t>
            </a:r>
            <a:r>
              <a:rPr lang="en" sz="1200" u="sng">
                <a:solidFill>
                  <a:srgbClr val="1155CC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Quo vadis, action recognition? A new model and the kinetics dataset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. CVPR 2017. </a:t>
            </a:r>
            <a:r>
              <a:rPr lang="en" sz="1200" u="sng">
                <a:solidFill>
                  <a:srgbClr val="1155CC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[code]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87" name="Google Shape;987;p96"/>
          <p:cNvSpPr txBox="1"/>
          <p:nvPr/>
        </p:nvSpPr>
        <p:spPr>
          <a:xfrm>
            <a:off x="567575" y="3109938"/>
            <a:ext cx="7926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k x k</a:t>
            </a:r>
            <a:endParaRPr/>
          </a:p>
        </p:txBody>
      </p:sp>
      <p:sp>
        <p:nvSpPr>
          <p:cNvPr id="988" name="Google Shape;988;p96"/>
          <p:cNvSpPr txBox="1"/>
          <p:nvPr/>
        </p:nvSpPr>
        <p:spPr>
          <a:xfrm>
            <a:off x="392300" y="1743763"/>
            <a:ext cx="135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8EE2"/>
                </a:solidFill>
                <a:latin typeface="Ubuntu"/>
                <a:ea typeface="Ubuntu"/>
                <a:cs typeface="Ubuntu"/>
                <a:sym typeface="Ubuntu"/>
              </a:rPr>
              <a:t>C2D filter</a:t>
            </a:r>
            <a:endParaRPr>
              <a:solidFill>
                <a:srgbClr val="008EE2"/>
              </a:solidFill>
            </a:endParaRPr>
          </a:p>
        </p:txBody>
      </p:sp>
      <p:sp>
        <p:nvSpPr>
          <p:cNvPr id="989" name="Google Shape;989;p96"/>
          <p:cNvSpPr txBox="1"/>
          <p:nvPr/>
        </p:nvSpPr>
        <p:spPr>
          <a:xfrm>
            <a:off x="2633425" y="1743763"/>
            <a:ext cx="135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8EE2"/>
                </a:solidFill>
                <a:latin typeface="Ubuntu"/>
                <a:ea typeface="Ubuntu"/>
                <a:cs typeface="Ubuntu"/>
                <a:sym typeface="Ubuntu"/>
              </a:rPr>
              <a:t>I3D filter</a:t>
            </a:r>
            <a:endParaRPr>
              <a:solidFill>
                <a:srgbClr val="008EE2"/>
              </a:solidFill>
            </a:endParaRPr>
          </a:p>
        </p:txBody>
      </p:sp>
      <p:sp>
        <p:nvSpPr>
          <p:cNvPr id="990" name="Google Shape;990;p96"/>
          <p:cNvSpPr txBox="1"/>
          <p:nvPr/>
        </p:nvSpPr>
        <p:spPr>
          <a:xfrm>
            <a:off x="2681100" y="3134363"/>
            <a:ext cx="11502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k x k x d</a:t>
            </a:r>
            <a:endParaRPr/>
          </a:p>
        </p:txBody>
      </p:sp>
      <p:sp>
        <p:nvSpPr>
          <p:cNvPr id="991" name="Google Shape;991;p96"/>
          <p:cNvSpPr txBox="1"/>
          <p:nvPr/>
        </p:nvSpPr>
        <p:spPr>
          <a:xfrm>
            <a:off x="113200" y="3843325"/>
            <a:ext cx="85206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Filter </a:t>
            </a:r>
            <a:r>
              <a:rPr b="1" lang="en" sz="1800" u="sng">
                <a:latin typeface="Ubuntu"/>
                <a:ea typeface="Ubuntu"/>
                <a:cs typeface="Ubuntu"/>
                <a:sym typeface="Ubuntu"/>
              </a:rPr>
              <a:t>inflation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allows reusing C2D pre-trained filters (eg. from ImageNet) to initialize C3D filters.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92" name="Google Shape;992;p96"/>
          <p:cNvPicPr preferRelativeResize="0"/>
          <p:nvPr/>
        </p:nvPicPr>
        <p:blipFill rotWithShape="1">
          <a:blip r:embed="rId5">
            <a:alphaModFix/>
          </a:blip>
          <a:srcRect b="0" l="2028" r="53784" t="0"/>
          <a:stretch/>
        </p:blipFill>
        <p:spPr>
          <a:xfrm>
            <a:off x="5331750" y="1439959"/>
            <a:ext cx="2989499" cy="23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7"/>
          <p:cNvSpPr txBox="1"/>
          <p:nvPr>
            <p:ph type="title"/>
          </p:nvPr>
        </p:nvSpPr>
        <p:spPr>
          <a:xfrm>
            <a:off x="69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2D+1 Convolutions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97"/>
          <p:cNvSpPr txBox="1"/>
          <p:nvPr/>
        </p:nvSpPr>
        <p:spPr>
          <a:xfrm>
            <a:off x="60275" y="4567675"/>
            <a:ext cx="82830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#R(2+1)D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Tran, Du, Heng Wang, Lorenzo Torresani, Jamie Ray, Yann LeCun, and Manohar Paluri. </a:t>
            </a:r>
            <a:r>
              <a:rPr lang="en" u="sng">
                <a:solidFill>
                  <a:srgbClr val="0097A7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"A closer look at spatiotemporal convolutions for action recognition."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CVPR 2018. </a:t>
            </a:r>
            <a:r>
              <a:rPr lang="en" u="sng">
                <a:solidFill>
                  <a:srgbClr val="0097A7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[code]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00" name="Google Shape;1000;p97"/>
          <p:cNvPicPr preferRelativeResize="0"/>
          <p:nvPr/>
        </p:nvPicPr>
        <p:blipFill rotWithShape="1">
          <a:blip r:embed="rId5">
            <a:alphaModFix/>
          </a:blip>
          <a:srcRect b="16387" l="0" r="63810" t="0"/>
          <a:stretch/>
        </p:blipFill>
        <p:spPr>
          <a:xfrm>
            <a:off x="2162400" y="2252475"/>
            <a:ext cx="1302851" cy="19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97"/>
          <p:cNvSpPr txBox="1"/>
          <p:nvPr/>
        </p:nvSpPr>
        <p:spPr>
          <a:xfrm>
            <a:off x="204825" y="786850"/>
            <a:ext cx="86181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Splits the computation into a spatial 2D convolution followed by a temporal 1D convolution:. In the case of an input of a single feature channel: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97"/>
          <p:cNvSpPr/>
          <p:nvPr/>
        </p:nvSpPr>
        <p:spPr>
          <a:xfrm>
            <a:off x="2162400" y="1857800"/>
            <a:ext cx="1373100" cy="432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8E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EE2"/>
                </a:solidFill>
                <a:latin typeface="Ubuntu"/>
                <a:ea typeface="Ubuntu"/>
                <a:cs typeface="Ubuntu"/>
                <a:sym typeface="Ubuntu"/>
              </a:rPr>
              <a:t>C3D</a:t>
            </a:r>
            <a:endParaRPr>
              <a:solidFill>
                <a:srgbClr val="008EE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03" name="Google Shape;1003;p97"/>
          <p:cNvPicPr preferRelativeResize="0"/>
          <p:nvPr/>
        </p:nvPicPr>
        <p:blipFill rotWithShape="1">
          <a:blip r:embed="rId5">
            <a:alphaModFix/>
          </a:blip>
          <a:srcRect b="0" l="60194" r="0" t="0"/>
          <a:stretch/>
        </p:blipFill>
        <p:spPr>
          <a:xfrm>
            <a:off x="4945900" y="2298325"/>
            <a:ext cx="1432999" cy="228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97"/>
          <p:cNvSpPr/>
          <p:nvPr/>
        </p:nvSpPr>
        <p:spPr>
          <a:xfrm>
            <a:off x="4786925" y="1857800"/>
            <a:ext cx="1373100" cy="432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8E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EE2"/>
                </a:solidFill>
                <a:latin typeface="Ubuntu"/>
                <a:ea typeface="Ubuntu"/>
                <a:cs typeface="Ubuntu"/>
                <a:sym typeface="Ubuntu"/>
              </a:rPr>
              <a:t>C(2+1)D</a:t>
            </a:r>
            <a:endParaRPr>
              <a:solidFill>
                <a:srgbClr val="008EE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5" name="Google Shape;1005;p97"/>
          <p:cNvSpPr/>
          <p:nvPr/>
        </p:nvSpPr>
        <p:spPr>
          <a:xfrm>
            <a:off x="5980200" y="3367313"/>
            <a:ext cx="2464200" cy="523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Number of 2D filters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11" name="Google Shape;1011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2" name="Google Shape;1012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Limitations of Multi-Layer Perceptrons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Convolutional Layers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b="1"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Properties of the Convolutions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lphaLcPeriod"/>
            </a:pP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Translation invariance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lphaLcPeriod"/>
            </a:pPr>
            <a:r>
              <a:rPr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Computational efficiency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99"/>
          <p:cNvSpPr txBox="1"/>
          <p:nvPr>
            <p:ph idx="1" type="body"/>
          </p:nvPr>
        </p:nvSpPr>
        <p:spPr>
          <a:xfrm>
            <a:off x="235500" y="771475"/>
            <a:ext cx="8520600" cy="11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Translation (shift) invariance</a:t>
            </a: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: if a feature is good for one part, it should be good for others too.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8" name="Google Shape;1018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9" name="Google Shape;1019;p99"/>
          <p:cNvSpPr txBox="1"/>
          <p:nvPr>
            <p:ph type="title"/>
          </p:nvPr>
        </p:nvSpPr>
        <p:spPr>
          <a:xfrm>
            <a:off x="69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 invariance</a:t>
            </a:r>
            <a:endParaRPr/>
          </a:p>
        </p:txBody>
      </p:sp>
      <p:sp>
        <p:nvSpPr>
          <p:cNvPr id="1020" name="Google Shape;1020;p99"/>
          <p:cNvSpPr txBox="1"/>
          <p:nvPr/>
        </p:nvSpPr>
        <p:spPr>
          <a:xfrm>
            <a:off x="47925" y="4754125"/>
            <a:ext cx="82047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Figure: </a:t>
            </a: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Intro to TensorFlow for Deep Learning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(Udacity)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Translation invariance, from Udacity Course 730, Deep Learning (L3 Convolutional Neural Networks &gt; Convolutional Networks)" id="1021" name="Google Shape;1021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2950" y="1909675"/>
            <a:ext cx="4094638" cy="27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00"/>
          <p:cNvSpPr txBox="1"/>
          <p:nvPr>
            <p:ph idx="1" type="body"/>
          </p:nvPr>
        </p:nvSpPr>
        <p:spPr>
          <a:xfrm>
            <a:off x="311700" y="847675"/>
            <a:ext cx="8059200" cy="12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Smaller model:  </a:t>
            </a: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Parameters are </a:t>
            </a:r>
            <a:r>
              <a:rPr b="1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shared</a:t>
            </a: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across these convolutional </a:t>
            </a:r>
            <a:r>
              <a:rPr b="1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kernels</a:t>
            </a: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(translation invariance)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27" name="Google Shape;1027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8" name="Google Shape;102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650" y="2465500"/>
            <a:ext cx="2071299" cy="207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00"/>
          <p:cNvSpPr txBox="1"/>
          <p:nvPr>
            <p:ph type="title"/>
          </p:nvPr>
        </p:nvSpPr>
        <p:spPr>
          <a:xfrm>
            <a:off x="69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 invariance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35" name="Google Shape;1035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6" name="Google Shape;1036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Limitations of Multi-Layer Perceptrons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Convolutional Layers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b="1"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Properties of the Convolutions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lphaLcPeriod"/>
            </a:pPr>
            <a:r>
              <a:rPr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Translation invariance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lphaLcPeriod"/>
            </a:pPr>
            <a:r>
              <a:rPr b="1"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Computational efficiency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2"/>
          <p:cNvSpPr txBox="1"/>
          <p:nvPr>
            <p:ph idx="1" type="body"/>
          </p:nvPr>
        </p:nvSpPr>
        <p:spPr>
          <a:xfrm>
            <a:off x="311700" y="847675"/>
            <a:ext cx="821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Local</a:t>
            </a: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: only depend on a small part of the previous layer, not the whole. 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2" name="Google Shape;1042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3" name="Google Shape;1043;p102"/>
          <p:cNvSpPr txBox="1"/>
          <p:nvPr>
            <p:ph type="title"/>
          </p:nvPr>
        </p:nvSpPr>
        <p:spPr>
          <a:xfrm>
            <a:off x="69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</a:t>
            </a:r>
            <a:endParaRPr/>
          </a:p>
        </p:txBody>
      </p:sp>
      <p:pic>
        <p:nvPicPr>
          <p:cNvPr descr="einstein1.tiff" id="1044" name="Google Shape;1044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022" y="1700466"/>
            <a:ext cx="3064800" cy="28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02"/>
          <p:cNvSpPr txBox="1"/>
          <p:nvPr/>
        </p:nvSpPr>
        <p:spPr>
          <a:xfrm>
            <a:off x="-5" y="4866543"/>
            <a:ext cx="297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Figure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s:</a:t>
            </a:r>
            <a:r>
              <a:rPr lang="en" sz="1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Ranzatto</a:t>
            </a:r>
            <a:endParaRPr sz="12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046" name="Google Shape;1046;p102"/>
          <p:cNvGrpSpPr/>
          <p:nvPr/>
        </p:nvGrpSpPr>
        <p:grpSpPr>
          <a:xfrm>
            <a:off x="4825364" y="1701375"/>
            <a:ext cx="3346611" cy="2884720"/>
            <a:chOff x="210602" y="1012589"/>
            <a:chExt cx="4742257" cy="4131061"/>
          </a:xfrm>
        </p:grpSpPr>
        <p:pic>
          <p:nvPicPr>
            <p:cNvPr descr="ConvNet3.tiff" id="1047" name="Google Shape;1047;p102"/>
            <p:cNvPicPr preferRelativeResize="0"/>
            <p:nvPr/>
          </p:nvPicPr>
          <p:blipFill rotWithShape="1">
            <a:blip r:embed="rId4">
              <a:alphaModFix/>
            </a:blip>
            <a:srcRect b="0" l="0" r="22426" t="0"/>
            <a:stretch/>
          </p:blipFill>
          <p:spPr>
            <a:xfrm>
              <a:off x="210602" y="1021050"/>
              <a:ext cx="4440000" cy="412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" name="Google Shape;1048;p102"/>
            <p:cNvSpPr/>
            <p:nvPr/>
          </p:nvSpPr>
          <p:spPr>
            <a:xfrm>
              <a:off x="3412059" y="1012589"/>
              <a:ext cx="1540800" cy="89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02"/>
            <p:cNvSpPr/>
            <p:nvPr/>
          </p:nvSpPr>
          <p:spPr>
            <a:xfrm>
              <a:off x="4004727" y="2571743"/>
              <a:ext cx="948000" cy="117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02"/>
            <p:cNvSpPr/>
            <p:nvPr/>
          </p:nvSpPr>
          <p:spPr>
            <a:xfrm>
              <a:off x="4394199" y="4148657"/>
              <a:ext cx="558600" cy="99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1" name="Google Shape;1051;p102"/>
          <p:cNvSpPr txBox="1"/>
          <p:nvPr/>
        </p:nvSpPr>
        <p:spPr>
          <a:xfrm>
            <a:off x="618925" y="1414925"/>
            <a:ext cx="340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84FB"/>
                </a:solidFill>
                <a:latin typeface="Ubuntu"/>
                <a:ea typeface="Ubuntu"/>
                <a:cs typeface="Ubuntu"/>
                <a:sym typeface="Ubuntu"/>
              </a:rPr>
              <a:t>Fully Connected layer (FC)</a:t>
            </a:r>
            <a:endParaRPr>
              <a:solidFill>
                <a:srgbClr val="4484F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2" name="Google Shape;1052;p102"/>
          <p:cNvSpPr txBox="1"/>
          <p:nvPr/>
        </p:nvSpPr>
        <p:spPr>
          <a:xfrm>
            <a:off x="5067000" y="1414925"/>
            <a:ext cx="3402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84FB"/>
                </a:solidFill>
                <a:latin typeface="Ubuntu"/>
                <a:ea typeface="Ubuntu"/>
                <a:cs typeface="Ubuntu"/>
                <a:sym typeface="Ubuntu"/>
              </a:rPr>
              <a:t>Convolutional layer (Conv)</a:t>
            </a:r>
            <a:endParaRPr>
              <a:solidFill>
                <a:srgbClr val="4484F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9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Multi-Layer Perceptrons are deep learning networks with several fully connected layers.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32" name="Google Shape;2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300" y="1977875"/>
            <a:ext cx="4629175" cy="25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6457925" y="1696650"/>
            <a:ext cx="1878900" cy="17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Network with two hidden layers and two outputs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Each layer is connected to all its inputs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" name="Google Shape;234;p49"/>
          <p:cNvSpPr txBox="1"/>
          <p:nvPr/>
        </p:nvSpPr>
        <p:spPr>
          <a:xfrm>
            <a:off x="328625" y="4700600"/>
            <a:ext cx="13644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2980B9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Figure Credit</a:t>
            </a:r>
            <a:endParaRPr>
              <a:solidFill>
                <a:srgbClr val="2980B9"/>
              </a:solidFill>
            </a:endParaRPr>
          </a:p>
        </p:txBody>
      </p:sp>
      <p:sp>
        <p:nvSpPr>
          <p:cNvPr id="235" name="Google Shape;235;p49"/>
          <p:cNvSpPr txBox="1"/>
          <p:nvPr/>
        </p:nvSpPr>
        <p:spPr>
          <a:xfrm>
            <a:off x="5950750" y="3700475"/>
            <a:ext cx="28815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Feasible when dealing with certain data, even small image, but … 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49"/>
          <p:cNvSpPr txBox="1"/>
          <p:nvPr>
            <p:ph type="title"/>
          </p:nvPr>
        </p:nvSpPr>
        <p:spPr>
          <a:xfrm>
            <a:off x="167100" y="155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MLPs</a:t>
            </a:r>
            <a:endParaRPr/>
          </a:p>
        </p:txBody>
      </p:sp>
      <p:sp>
        <p:nvSpPr>
          <p:cNvPr id="238" name="Google Shape;238;p4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03"/>
          <p:cNvSpPr txBox="1"/>
          <p:nvPr>
            <p:ph idx="1" type="body"/>
          </p:nvPr>
        </p:nvSpPr>
        <p:spPr>
          <a:xfrm>
            <a:off x="311700" y="8476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Ubuntu"/>
                <a:ea typeface="Ubuntu"/>
                <a:cs typeface="Ubuntu"/>
                <a:sym typeface="Ubuntu"/>
              </a:rPr>
              <a:t>Input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(x): 1000x1000 grayscale image</a:t>
            </a:r>
            <a:endParaRPr b="1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 neurons</a:t>
            </a:r>
            <a:endParaRPr b="1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t/>
            </a:r>
            <a:endParaRPr>
              <a:solidFill>
                <a:srgbClr val="3A81BA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100 fully connected neurons</a:t>
            </a:r>
            <a:endParaRPr>
              <a:solidFill>
                <a:srgbClr val="FC012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>
                <a:solidFill>
                  <a:srgbClr val="FC0128"/>
                </a:solidFill>
                <a:latin typeface="Ubuntu"/>
                <a:ea typeface="Ubuntu"/>
                <a:cs typeface="Ubuntu"/>
                <a:sym typeface="Ubuntu"/>
              </a:rPr>
              <a:t>10</a:t>
            </a:r>
            <a:r>
              <a:rPr baseline="30000" lang="en">
                <a:solidFill>
                  <a:srgbClr val="FC0128"/>
                </a:solidFill>
                <a:latin typeface="Ubuntu"/>
                <a:ea typeface="Ubuntu"/>
                <a:cs typeface="Ubuntu"/>
                <a:sym typeface="Ubuntu"/>
              </a:rPr>
              <a:t>8</a:t>
            </a:r>
            <a:r>
              <a:rPr lang="en">
                <a:solidFill>
                  <a:srgbClr val="FC0128"/>
                </a:solidFill>
                <a:latin typeface="Ubuntu"/>
                <a:ea typeface="Ubuntu"/>
                <a:cs typeface="Ubuntu"/>
                <a:sym typeface="Ubuntu"/>
              </a:rPr>
              <a:t> weights</a:t>
            </a:r>
            <a:endParaRPr>
              <a:solidFill>
                <a:srgbClr val="FC012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t/>
            </a:r>
            <a:endParaRPr>
              <a:solidFill>
                <a:srgbClr val="FC012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 neurons</a:t>
            </a:r>
            <a:endParaRPr>
              <a:solidFill>
                <a:srgbClr val="3A81BA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100 convolutional neurons of 10x10</a:t>
            </a:r>
            <a:endParaRPr>
              <a:solidFill>
                <a:srgbClr val="FC012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10</a:t>
            </a:r>
            <a:r>
              <a:rPr baseline="30000" lang="en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r>
              <a:rPr lang="en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 weights </a:t>
            </a:r>
            <a:endParaRPr>
              <a:solidFill>
                <a:srgbClr val="38761D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(*) biases not included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t/>
            </a:r>
            <a:endParaRPr>
              <a:solidFill>
                <a:srgbClr val="FC012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einstein1.tiff" id="1058" name="Google Shape;1058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7899" y="491776"/>
            <a:ext cx="2336700" cy="21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03"/>
          <p:cNvSpPr txBox="1"/>
          <p:nvPr/>
        </p:nvSpPr>
        <p:spPr>
          <a:xfrm>
            <a:off x="6895" y="4866593"/>
            <a:ext cx="297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1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Figures Credit: Ranzatto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1" name="Google Shape;1061;p103"/>
          <p:cNvSpPr txBox="1"/>
          <p:nvPr>
            <p:ph type="title"/>
          </p:nvPr>
        </p:nvSpPr>
        <p:spPr>
          <a:xfrm>
            <a:off x="69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</a:t>
            </a:r>
            <a:endParaRPr/>
          </a:p>
        </p:txBody>
      </p:sp>
      <p:grpSp>
        <p:nvGrpSpPr>
          <p:cNvPr id="1062" name="Google Shape;1062;p103"/>
          <p:cNvGrpSpPr/>
          <p:nvPr/>
        </p:nvGrpSpPr>
        <p:grpSpPr>
          <a:xfrm>
            <a:off x="5164917" y="2726913"/>
            <a:ext cx="2931189" cy="2350573"/>
            <a:chOff x="210602" y="1012589"/>
            <a:chExt cx="4742257" cy="4131061"/>
          </a:xfrm>
        </p:grpSpPr>
        <p:pic>
          <p:nvPicPr>
            <p:cNvPr descr="ConvNet3.tiff" id="1063" name="Google Shape;1063;p103"/>
            <p:cNvPicPr preferRelativeResize="0"/>
            <p:nvPr/>
          </p:nvPicPr>
          <p:blipFill rotWithShape="1">
            <a:blip r:embed="rId4">
              <a:alphaModFix/>
            </a:blip>
            <a:srcRect b="0" l="0" r="22426" t="0"/>
            <a:stretch/>
          </p:blipFill>
          <p:spPr>
            <a:xfrm>
              <a:off x="210602" y="1021050"/>
              <a:ext cx="4440000" cy="412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4" name="Google Shape;1064;p103"/>
            <p:cNvSpPr/>
            <p:nvPr/>
          </p:nvSpPr>
          <p:spPr>
            <a:xfrm>
              <a:off x="3412059" y="1012589"/>
              <a:ext cx="1540800" cy="892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03"/>
            <p:cNvSpPr/>
            <p:nvPr/>
          </p:nvSpPr>
          <p:spPr>
            <a:xfrm>
              <a:off x="4004727" y="2571743"/>
              <a:ext cx="948000" cy="117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03"/>
            <p:cNvSpPr/>
            <p:nvPr/>
          </p:nvSpPr>
          <p:spPr>
            <a:xfrm>
              <a:off x="4394199" y="4148657"/>
              <a:ext cx="558600" cy="99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04"/>
          <p:cNvSpPr txBox="1"/>
          <p:nvPr>
            <p:ph idx="1" type="body"/>
          </p:nvPr>
        </p:nvSpPr>
        <p:spPr>
          <a:xfrm>
            <a:off x="311700" y="847675"/>
            <a:ext cx="8215800" cy="18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(Far) Less computation than a fully connected approach:  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Instead of a big matrix multiplication on the whole image, compute </a:t>
            </a:r>
            <a:r>
              <a:rPr lang="en" u="sng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in parallel</a:t>
            </a: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a smaller amount of little matrix multiplications.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72" name="Google Shape;1072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3" name="Google Shape;107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725" y="2470225"/>
            <a:ext cx="4479600" cy="25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104"/>
          <p:cNvSpPr txBox="1"/>
          <p:nvPr>
            <p:ph type="title"/>
          </p:nvPr>
        </p:nvSpPr>
        <p:spPr>
          <a:xfrm>
            <a:off x="69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80" name="Google Shape;1080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Limitations of Multi-Layer Perceptrons</a:t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Convolutional Layers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Properties of the Convolutions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hd101008s.gif" id="1087" name="Google Shape;108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75" y="0"/>
            <a:ext cx="79538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725" y="1014163"/>
            <a:ext cx="3267849" cy="28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0776" y="4188100"/>
            <a:ext cx="397000" cy="39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50"/>
          <p:cNvCxnSpPr/>
          <p:nvPr/>
        </p:nvCxnSpPr>
        <p:spPr>
          <a:xfrm rot="10800000">
            <a:off x="5773475" y="3750675"/>
            <a:ext cx="984900" cy="447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50"/>
          <p:cNvCxnSpPr/>
          <p:nvPr/>
        </p:nvCxnSpPr>
        <p:spPr>
          <a:xfrm rot="10800000">
            <a:off x="6018575" y="3704950"/>
            <a:ext cx="756000" cy="491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50"/>
          <p:cNvCxnSpPr/>
          <p:nvPr/>
        </p:nvCxnSpPr>
        <p:spPr>
          <a:xfrm rot="10800000">
            <a:off x="6237750" y="3722250"/>
            <a:ext cx="551400" cy="474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50"/>
          <p:cNvSpPr txBox="1"/>
          <p:nvPr/>
        </p:nvSpPr>
        <p:spPr>
          <a:xfrm>
            <a:off x="7075450" y="4256075"/>
            <a:ext cx="3969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28</a:t>
            </a:r>
            <a:endParaRPr sz="600"/>
          </a:p>
        </p:txBody>
      </p:sp>
      <p:pic>
        <p:nvPicPr>
          <p:cNvPr id="250" name="Google Shape;25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225" y="1502725"/>
            <a:ext cx="4553250" cy="25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0"/>
          <p:cNvSpPr txBox="1"/>
          <p:nvPr>
            <p:ph type="title"/>
          </p:nvPr>
        </p:nvSpPr>
        <p:spPr>
          <a:xfrm>
            <a:off x="167100" y="155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MLPs</a:t>
            </a:r>
            <a:endParaRPr/>
          </a:p>
        </p:txBody>
      </p:sp>
      <p:sp>
        <p:nvSpPr>
          <p:cNvPr id="252" name="Google Shape;252;p50"/>
          <p:cNvSpPr txBox="1"/>
          <p:nvPr/>
        </p:nvSpPr>
        <p:spPr>
          <a:xfrm>
            <a:off x="6827025" y="4586700"/>
            <a:ext cx="3969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28</a:t>
            </a:r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75" y="2169200"/>
            <a:ext cx="3467122" cy="26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376" y="2282550"/>
            <a:ext cx="3315976" cy="24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51"/>
          <p:cNvSpPr txBox="1"/>
          <p:nvPr/>
        </p:nvSpPr>
        <p:spPr>
          <a:xfrm>
            <a:off x="228600" y="1040650"/>
            <a:ext cx="8520600" cy="792600"/>
          </a:xfrm>
          <a:prstGeom prst="rect">
            <a:avLst/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Can you recognize the digits on the left ? And their transformation with a fixed permutation on the right ? Why ?</a:t>
            </a:r>
            <a:endParaRPr>
              <a:solidFill>
                <a:srgbClr val="FF66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" name="Google Shape;261;p51"/>
          <p:cNvSpPr/>
          <p:nvPr/>
        </p:nvSpPr>
        <p:spPr>
          <a:xfrm>
            <a:off x="3869100" y="2975675"/>
            <a:ext cx="1239600" cy="89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6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Permute</a:t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2" name="Google Shape;262;p51"/>
          <p:cNvSpPr txBox="1"/>
          <p:nvPr>
            <p:ph type="title"/>
          </p:nvPr>
        </p:nvSpPr>
        <p:spPr>
          <a:xfrm>
            <a:off x="167100" y="155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MLPs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75" y="2169200"/>
            <a:ext cx="3467122" cy="26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376" y="2282550"/>
            <a:ext cx="3315976" cy="24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52"/>
          <p:cNvSpPr txBox="1"/>
          <p:nvPr/>
        </p:nvSpPr>
        <p:spPr>
          <a:xfrm>
            <a:off x="228600" y="1040650"/>
            <a:ext cx="8520600" cy="792600"/>
          </a:xfrm>
          <a:prstGeom prst="rect">
            <a:avLst/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What would happen if we trained an MLP on a version of MNIST dataset in which all pixels moved with a </a:t>
            </a:r>
            <a:r>
              <a:rPr lang="en" sz="1800" u="sng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fixed permutation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 across all images ?</a:t>
            </a:r>
            <a:endParaRPr>
              <a:solidFill>
                <a:srgbClr val="FF66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p52"/>
          <p:cNvSpPr txBox="1"/>
          <p:nvPr>
            <p:ph type="title"/>
          </p:nvPr>
        </p:nvSpPr>
        <p:spPr>
          <a:xfrm>
            <a:off x="167100" y="155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MLPs</a:t>
            </a:r>
            <a:endParaRPr/>
          </a:p>
        </p:txBody>
      </p:sp>
      <p:sp>
        <p:nvSpPr>
          <p:cNvPr id="272" name="Google Shape;272;p52"/>
          <p:cNvSpPr/>
          <p:nvPr/>
        </p:nvSpPr>
        <p:spPr>
          <a:xfrm>
            <a:off x="3869100" y="2975675"/>
            <a:ext cx="1239600" cy="89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66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Permute</a:t>
            </a:r>
            <a:endParaRPr sz="1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